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>
      <p:cViewPr varScale="1">
        <p:scale>
          <a:sx n="86" d="100"/>
          <a:sy n="86" d="100"/>
        </p:scale>
        <p:origin x="570" y="9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2589-CB2F-4003-801D-095B67490E73}" type="datetimeFigureOut">
              <a:rPr lang="en-US"/>
              <a:t>11/14/2018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844B-5D5D-4D8E-9E71-6B297DF401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D4DBF-746C-4C25-853D-8A1CBE8404F4}" type="datetimeFigureOut">
              <a:rPr lang="en-US"/>
              <a:t>11/14/2018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0FDE7-FE71-46E3-9512-437B13AD5F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09E3-5CF3-4A4F-A9D1-21A905680E7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421C-2340-4019-BA97-C785B1DEC51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3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0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85026" y="998759"/>
            <a:ext cx="9818774" cy="3610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33" b="0" i="0">
                <a:solidFill>
                  <a:srgbClr val="2020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324" y="3840481"/>
            <a:ext cx="8532178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4"/>
            <a:ext cx="4936474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0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4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fld id="{881DC1F7-A9E9-4D8B-8C97-C74523B2CF2A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C1F7-A9E9-4D8B-8C97-C74523B2CF2A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1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1DC1F7-A9E9-4D8B-8C97-C74523B2CF2A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62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marklodato.github.io/visual-git-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odingdomain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ndpsoftware.com/git-cheatshee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win" TargetMode="External"/><Relationship Id="rId2" Type="http://schemas.openxmlformats.org/officeDocument/2006/relationships/hyperlink" Target="http://git-scm.com/download/ma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Tutorial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6B86B"/>
                </a:solidFill>
              </a:rPr>
              <a:t>Team 6328</a:t>
            </a:r>
          </a:p>
          <a:p>
            <a:r>
              <a:rPr lang="en-US" dirty="0" smtClean="0">
                <a:solidFill>
                  <a:srgbClr val="96B86B"/>
                </a:solidFill>
              </a:rPr>
              <a:t>Software Engineering</a:t>
            </a:r>
          </a:p>
          <a:p>
            <a:endParaRPr lang="en-US" dirty="0">
              <a:solidFill>
                <a:srgbClr val="96B8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697624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40" dirty="0"/>
              <a:t> </a:t>
            </a:r>
            <a:r>
              <a:rPr sz="4266" spc="20" dirty="0"/>
              <a:t>git?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07871"/>
            <a:ext cx="7128770" cy="1172959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732" spc="-20" dirty="0">
                <a:solidFill>
                  <a:srgbClr val="414141"/>
                </a:solidFill>
                <a:latin typeface="Calibri"/>
                <a:cs typeface="Calibri"/>
              </a:rPr>
              <a:t>isn’t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only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version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control 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system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0221" y="5557050"/>
            <a:ext cx="4801043" cy="468436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702558" indent="-685629"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933" spc="20" dirty="0">
                <a:solidFill>
                  <a:srgbClr val="414141"/>
                </a:solidFill>
                <a:latin typeface="Calibri"/>
                <a:cs typeface="Calibri"/>
              </a:rPr>
              <a:t>But </a:t>
            </a:r>
            <a:r>
              <a:rPr sz="2933" spc="-7" dirty="0">
                <a:solidFill>
                  <a:srgbClr val="414141"/>
                </a:solidFill>
                <a:latin typeface="Calibri"/>
                <a:cs typeface="Calibri"/>
              </a:rPr>
              <a:t>(we </a:t>
            </a:r>
            <a:r>
              <a:rPr sz="2933" spc="-40" dirty="0">
                <a:solidFill>
                  <a:srgbClr val="414141"/>
                </a:solidFill>
                <a:latin typeface="Calibri"/>
                <a:cs typeface="Calibri"/>
              </a:rPr>
              <a:t>think) </a:t>
            </a:r>
            <a:r>
              <a:rPr sz="2933" spc="-33" dirty="0">
                <a:solidFill>
                  <a:srgbClr val="414141"/>
                </a:solidFill>
                <a:latin typeface="Calibri"/>
                <a:cs typeface="Calibri"/>
              </a:rPr>
              <a:t>it’s </a:t>
            </a:r>
            <a:r>
              <a:rPr sz="2933" spc="20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933" spc="4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933" spc="87" dirty="0">
                <a:solidFill>
                  <a:srgbClr val="414141"/>
                </a:solidFill>
                <a:latin typeface="Calibri"/>
                <a:cs typeface="Calibri"/>
              </a:rPr>
              <a:t>best</a:t>
            </a:r>
            <a:endParaRPr sz="2933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76579" y="3123163"/>
            <a:ext cx="3802921" cy="745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6802012" y="4061709"/>
            <a:ext cx="3884700" cy="893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5363109" y="3252170"/>
            <a:ext cx="1121471" cy="1345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37704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5" y="2921319"/>
            <a:ext cx="5839632" cy="837640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5332" spc="227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5332" spc="300" dirty="0">
                <a:solidFill>
                  <a:srgbClr val="FFFFFF"/>
                </a:solidFill>
                <a:latin typeface="Calibri"/>
                <a:cs typeface="Calibri"/>
              </a:rPr>
              <a:t>does </a:t>
            </a:r>
            <a:r>
              <a:rPr sz="5332" spc="4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5332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32" spc="67" dirty="0">
                <a:solidFill>
                  <a:srgbClr val="FFFFFF"/>
                </a:solidFill>
                <a:latin typeface="Calibri"/>
                <a:cs typeface="Calibri"/>
              </a:rPr>
              <a:t>work?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1007" y="2280060"/>
            <a:ext cx="918394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473" dirty="0">
                <a:solidFill>
                  <a:srgbClr val="3D8CA0"/>
                </a:solidFill>
              </a:rPr>
              <a:t>3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28395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67830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0" dirty="0"/>
              <a:t>How </a:t>
            </a:r>
            <a:r>
              <a:rPr sz="4266" spc="240" dirty="0"/>
              <a:t>does </a:t>
            </a:r>
            <a:r>
              <a:rPr sz="4266" spc="33" dirty="0"/>
              <a:t>git</a:t>
            </a:r>
            <a:r>
              <a:rPr sz="4266" spc="-100" dirty="0"/>
              <a:t> </a:t>
            </a:r>
            <a:r>
              <a:rPr sz="4266" spc="53" dirty="0"/>
              <a:t>work?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058515" cy="2429713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be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complicated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at </a:t>
            </a:r>
            <a:r>
              <a:rPr sz="3732" spc="-73" dirty="0">
                <a:solidFill>
                  <a:srgbClr val="414141"/>
                </a:solidFill>
                <a:latin typeface="Calibri"/>
                <a:cs typeface="Calibri"/>
              </a:rPr>
              <a:t>first,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but  </a:t>
            </a:r>
            <a:r>
              <a:rPr sz="3732" spc="40" dirty="0">
                <a:solidFill>
                  <a:srgbClr val="414141"/>
                </a:solidFill>
                <a:latin typeface="Calibri"/>
                <a:cs typeface="Calibri"/>
              </a:rPr>
              <a:t>there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are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0" dirty="0">
                <a:solidFill>
                  <a:srgbClr val="414141"/>
                </a:solidFill>
                <a:latin typeface="Calibri"/>
                <a:cs typeface="Calibri"/>
              </a:rPr>
              <a:t>few </a:t>
            </a:r>
            <a:r>
              <a:rPr sz="3732" spc="180" dirty="0">
                <a:solidFill>
                  <a:srgbClr val="414141"/>
                </a:solidFill>
                <a:latin typeface="Calibri"/>
                <a:cs typeface="Calibri"/>
              </a:rPr>
              <a:t>key</a:t>
            </a:r>
            <a:r>
              <a:rPr sz="3732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concepts</a:t>
            </a:r>
            <a:endParaRPr sz="3732">
              <a:latin typeface="Calibri"/>
              <a:cs typeface="Calibri"/>
            </a:endParaRPr>
          </a:p>
          <a:p>
            <a:pPr marL="694093" marR="762656" indent="-677164">
              <a:lnSpc>
                <a:spcPts val="4438"/>
              </a:lnSpc>
              <a:spcBef>
                <a:spcPts val="99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-27" dirty="0">
                <a:solidFill>
                  <a:srgbClr val="414141"/>
                </a:solidFill>
                <a:latin typeface="Calibri"/>
                <a:cs typeface="Calibri"/>
              </a:rPr>
              <a:t>Important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terminology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following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slides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are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0000FF"/>
                </a:solidFill>
                <a:latin typeface="Calibri"/>
                <a:cs typeface="Calibri"/>
              </a:rPr>
              <a:t>blue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00892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167" dirty="0">
                <a:solidFill>
                  <a:srgbClr val="0000FF"/>
                </a:solidFill>
              </a:rPr>
              <a:t>Snapshots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81934"/>
            <a:ext cx="7276051" cy="4279603"/>
          </a:xfrm>
          <a:prstGeom prst="rect">
            <a:avLst/>
          </a:prstGeom>
        </p:spPr>
        <p:txBody>
          <a:bodyPr vert="horz" wrap="square" lIns="0" tIns="114270" rIns="0" bIns="0" rtlCol="0">
            <a:spAutoFit/>
          </a:bodyPr>
          <a:lstStyle/>
          <a:p>
            <a:pPr marL="626377" marR="143050" indent="-609448">
              <a:lnSpc>
                <a:spcPct val="79900"/>
              </a:lnSpc>
              <a:spcBef>
                <a:spcPts val="90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16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199" spc="73" dirty="0">
                <a:solidFill>
                  <a:srgbClr val="414141"/>
                </a:solidFill>
                <a:latin typeface="Calibri"/>
                <a:cs typeface="Calibri"/>
              </a:rPr>
              <a:t>way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199" spc="187" dirty="0">
                <a:solidFill>
                  <a:srgbClr val="414141"/>
                </a:solidFill>
                <a:latin typeface="Calibri"/>
                <a:cs typeface="Calibri"/>
              </a:rPr>
              <a:t>keeps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track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your </a:t>
            </a: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code 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history</a:t>
            </a:r>
            <a:endParaRPr sz="3199">
              <a:latin typeface="Calibri"/>
              <a:cs typeface="Calibri"/>
            </a:endParaRPr>
          </a:p>
          <a:p>
            <a:pPr marL="626377" marR="248011" indent="-609448">
              <a:lnSpc>
                <a:spcPct val="77200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73" dirty="0">
                <a:solidFill>
                  <a:srgbClr val="414141"/>
                </a:solidFill>
                <a:latin typeface="Calibri"/>
                <a:cs typeface="Calibri"/>
              </a:rPr>
              <a:t>Essentially </a:t>
            </a:r>
            <a:r>
              <a:rPr sz="3199" spc="107" dirty="0">
                <a:solidFill>
                  <a:srgbClr val="414141"/>
                </a:solidFill>
                <a:latin typeface="Calibri"/>
                <a:cs typeface="Calibri"/>
              </a:rPr>
              <a:t>records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199" spc="7" dirty="0">
                <a:solidFill>
                  <a:srgbClr val="414141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your files  </a:t>
            </a:r>
            <a:r>
              <a:rPr sz="3199" spc="93" dirty="0">
                <a:solidFill>
                  <a:srgbClr val="414141"/>
                </a:solidFill>
                <a:latin typeface="Calibri"/>
                <a:cs typeface="Calibri"/>
              </a:rPr>
              <a:t>look </a:t>
            </a:r>
            <a:r>
              <a:rPr sz="3199" spc="67" dirty="0">
                <a:solidFill>
                  <a:srgbClr val="414141"/>
                </a:solidFill>
                <a:latin typeface="Calibri"/>
                <a:cs typeface="Calibri"/>
              </a:rPr>
              <a:t>like </a:t>
            </a:r>
            <a:r>
              <a:rPr sz="3199" spc="-33" dirty="0">
                <a:solidFill>
                  <a:srgbClr val="414141"/>
                </a:solidFill>
                <a:latin typeface="Calibri"/>
                <a:cs typeface="Calibri"/>
              </a:rPr>
              <a:t>at </a:t>
            </a:r>
            <a:r>
              <a:rPr sz="3199" spc="1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199" spc="120" dirty="0">
                <a:solidFill>
                  <a:srgbClr val="414141"/>
                </a:solidFill>
                <a:latin typeface="Calibri"/>
                <a:cs typeface="Calibri"/>
              </a:rPr>
              <a:t>given </a:t>
            </a:r>
            <a:r>
              <a:rPr sz="3199" spc="13" dirty="0">
                <a:solidFill>
                  <a:srgbClr val="414141"/>
                </a:solidFill>
                <a:latin typeface="Calibri"/>
                <a:cs typeface="Calibri"/>
              </a:rPr>
              <a:t>point </a:t>
            </a:r>
            <a:r>
              <a:rPr sz="3199" spc="-7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3199" spc="2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-13" dirty="0">
                <a:solidFill>
                  <a:srgbClr val="414141"/>
                </a:solidFill>
                <a:latin typeface="Calibri"/>
                <a:cs typeface="Calibri"/>
              </a:rPr>
              <a:t>time</a:t>
            </a:r>
            <a:endParaRPr sz="3199">
              <a:latin typeface="Calibri"/>
              <a:cs typeface="Calibri"/>
            </a:endParaRPr>
          </a:p>
          <a:p>
            <a:pPr marL="626377" marR="130354" indent="-609448">
              <a:lnSpc>
                <a:spcPts val="3093"/>
              </a:lnSpc>
              <a:spcBef>
                <a:spcPts val="7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20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199" spc="147" dirty="0">
                <a:solidFill>
                  <a:srgbClr val="414141"/>
                </a:solidFill>
                <a:latin typeface="Calibri"/>
                <a:cs typeface="Calibri"/>
              </a:rPr>
              <a:t>decide </a:t>
            </a:r>
            <a:r>
              <a:rPr sz="3199" spc="80" dirty="0">
                <a:solidFill>
                  <a:srgbClr val="414141"/>
                </a:solidFill>
                <a:latin typeface="Calibri"/>
                <a:cs typeface="Calibri"/>
              </a:rPr>
              <a:t>when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spc="80" dirty="0">
                <a:solidFill>
                  <a:srgbClr val="414141"/>
                </a:solidFill>
                <a:latin typeface="Calibri"/>
                <a:cs typeface="Calibri"/>
              </a:rPr>
              <a:t>take </a:t>
            </a:r>
            <a:r>
              <a:rPr sz="3199" spc="133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3199" spc="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67" dirty="0">
                <a:solidFill>
                  <a:srgbClr val="414141"/>
                </a:solidFill>
                <a:latin typeface="Calibri"/>
                <a:cs typeface="Calibri"/>
              </a:rPr>
              <a:t>snapshot,  </a:t>
            </a:r>
            <a:r>
              <a:rPr sz="3199" spc="107" dirty="0">
                <a:solidFill>
                  <a:srgbClr val="414141"/>
                </a:solidFill>
                <a:latin typeface="Calibri"/>
                <a:cs typeface="Calibri"/>
              </a:rPr>
              <a:t>and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of what</a:t>
            </a: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endParaRPr sz="3199">
              <a:latin typeface="Calibri"/>
              <a:cs typeface="Calibri"/>
            </a:endParaRPr>
          </a:p>
          <a:p>
            <a:pPr marL="626377" marR="6772" indent="-609448">
              <a:lnSpc>
                <a:spcPts val="3093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199" spc="173" dirty="0">
                <a:solidFill>
                  <a:srgbClr val="414141"/>
                </a:solidFill>
                <a:latin typeface="Calibri"/>
                <a:cs typeface="Calibri"/>
              </a:rPr>
              <a:t>Have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ability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spc="227" dirty="0">
                <a:solidFill>
                  <a:srgbClr val="414141"/>
                </a:solidFill>
                <a:latin typeface="Calibri"/>
                <a:cs typeface="Calibri"/>
              </a:rPr>
              <a:t>go </a:t>
            </a:r>
            <a:r>
              <a:rPr sz="3199" spc="167" dirty="0">
                <a:solidFill>
                  <a:srgbClr val="414141"/>
                </a:solidFill>
                <a:latin typeface="Calibri"/>
                <a:cs typeface="Calibri"/>
              </a:rPr>
              <a:t>back </a:t>
            </a:r>
            <a:r>
              <a:rPr sz="3199" spc="-27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visit </a:t>
            </a:r>
            <a:r>
              <a:rPr sz="3199" spc="87" dirty="0">
                <a:solidFill>
                  <a:srgbClr val="414141"/>
                </a:solidFill>
                <a:latin typeface="Calibri"/>
                <a:cs typeface="Calibri"/>
              </a:rPr>
              <a:t>any  snapshot</a:t>
            </a:r>
            <a:endParaRPr sz="3199">
              <a:latin typeface="Calibri"/>
              <a:cs typeface="Calibri"/>
            </a:endParaRPr>
          </a:p>
          <a:p>
            <a:pPr marL="931101" marR="906553" lvl="1" indent="-609448">
              <a:lnSpc>
                <a:spcPct val="80000"/>
              </a:lnSpc>
              <a:spcBef>
                <a:spcPts val="640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666" spc="10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snapshots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later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2666" spc="-33" dirty="0">
                <a:solidFill>
                  <a:srgbClr val="202020"/>
                </a:solidFill>
                <a:latin typeface="Calibri"/>
                <a:cs typeface="Calibri"/>
              </a:rPr>
              <a:t>will </a:t>
            </a:r>
            <a:r>
              <a:rPr sz="2666" spc="47" dirty="0">
                <a:solidFill>
                  <a:srgbClr val="202020"/>
                </a:solidFill>
                <a:latin typeface="Calibri"/>
                <a:cs typeface="Calibri"/>
              </a:rPr>
              <a:t>stay  </a:t>
            </a:r>
            <a:r>
              <a:rPr sz="2666" spc="33" dirty="0">
                <a:solidFill>
                  <a:srgbClr val="202020"/>
                </a:solidFill>
                <a:latin typeface="Calibri"/>
                <a:cs typeface="Calibri"/>
              </a:rPr>
              <a:t>around,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20" dirty="0">
                <a:solidFill>
                  <a:srgbClr val="202020"/>
                </a:solidFill>
                <a:latin typeface="Calibri"/>
                <a:cs typeface="Calibri"/>
              </a:rPr>
              <a:t>too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66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5715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60" dirty="0">
                <a:solidFill>
                  <a:srgbClr val="0000FF"/>
                </a:solidFill>
              </a:rPr>
              <a:t>Commit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59590"/>
            <a:ext cx="7173631" cy="3819176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26377" indent="-609448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act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creating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3732" spc="2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snapshot</a:t>
            </a:r>
            <a:endParaRPr sz="3732">
              <a:latin typeface="Calibri"/>
              <a:cs typeface="Calibri"/>
            </a:endParaRPr>
          </a:p>
          <a:p>
            <a:pPr marL="626377" indent="-609448">
              <a:spcBef>
                <a:spcPts val="8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be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80" dirty="0">
                <a:solidFill>
                  <a:srgbClr val="414141"/>
                </a:solidFill>
                <a:latin typeface="Calibri"/>
                <a:cs typeface="Calibri"/>
              </a:rPr>
              <a:t>noun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or</a:t>
            </a:r>
            <a:r>
              <a:rPr sz="3732" spc="-1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verb</a:t>
            </a:r>
            <a:endParaRPr sz="3732">
              <a:latin typeface="Calibri"/>
              <a:cs typeface="Calibri"/>
            </a:endParaRPr>
          </a:p>
          <a:p>
            <a:pPr marL="931101" lvl="1" indent="-609448">
              <a:spcBef>
                <a:spcPts val="720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3199" spc="-140" dirty="0">
                <a:solidFill>
                  <a:srgbClr val="202020"/>
                </a:solidFill>
                <a:latin typeface="Calibri"/>
                <a:cs typeface="Calibri"/>
              </a:rPr>
              <a:t>“I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commited</a:t>
            </a:r>
            <a:r>
              <a:rPr sz="3199" spc="-25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code”</a:t>
            </a:r>
            <a:endParaRPr sz="3199">
              <a:latin typeface="Calibri"/>
              <a:cs typeface="Calibri"/>
            </a:endParaRPr>
          </a:p>
          <a:p>
            <a:pPr marL="931101" lvl="1" indent="-609448">
              <a:spcBef>
                <a:spcPts val="826"/>
              </a:spcBef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3199" spc="-140" dirty="0">
                <a:solidFill>
                  <a:srgbClr val="202020"/>
                </a:solidFill>
                <a:latin typeface="Calibri"/>
                <a:cs typeface="Calibri"/>
              </a:rPr>
              <a:t>“I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just </a:t>
            </a:r>
            <a:r>
              <a:rPr sz="3199" spc="113" dirty="0">
                <a:solidFill>
                  <a:srgbClr val="202020"/>
                </a:solidFill>
                <a:latin typeface="Calibri"/>
                <a:cs typeface="Calibri"/>
              </a:rPr>
              <a:t>made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new</a:t>
            </a:r>
            <a:r>
              <a:rPr sz="3199" spc="-2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20" dirty="0">
                <a:solidFill>
                  <a:srgbClr val="202020"/>
                </a:solidFill>
                <a:latin typeface="Calibri"/>
                <a:cs typeface="Calibri"/>
              </a:rPr>
              <a:t>commit”</a:t>
            </a:r>
            <a:endParaRPr sz="3199">
              <a:latin typeface="Calibri"/>
              <a:cs typeface="Calibri"/>
            </a:endParaRPr>
          </a:p>
          <a:p>
            <a:pPr marL="626377" marR="6772" indent="-609448">
              <a:lnSpc>
                <a:spcPts val="4438"/>
              </a:lnSpc>
              <a:spcBef>
                <a:spcPts val="114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Essentially,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made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up 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bunch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3732" spc="1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commits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20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5715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67" dirty="0"/>
              <a:t> </a:t>
            </a:r>
            <a:r>
              <a:rPr sz="4266" spc="60" dirty="0">
                <a:solidFill>
                  <a:srgbClr val="0000FF"/>
                </a:solidFill>
              </a:rPr>
              <a:t>Commit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75162"/>
            <a:ext cx="7530832" cy="4548558"/>
          </a:xfrm>
          <a:prstGeom prst="rect">
            <a:avLst/>
          </a:prstGeom>
        </p:spPr>
        <p:txBody>
          <a:bodyPr vert="horz" wrap="square" lIns="0" tIns="138816" rIns="0" bIns="0" rtlCol="0">
            <a:spAutoFit/>
          </a:bodyPr>
          <a:lstStyle/>
          <a:p>
            <a:pPr marL="626377" marR="762656" indent="-609448">
              <a:lnSpc>
                <a:spcPct val="76900"/>
              </a:lnSpc>
              <a:spcBef>
                <a:spcPts val="1092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Commits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contain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three </a:t>
            </a:r>
            <a:r>
              <a:rPr sz="3466" spc="173" dirty="0">
                <a:solidFill>
                  <a:srgbClr val="414141"/>
                </a:solidFill>
                <a:latin typeface="Calibri"/>
                <a:cs typeface="Calibri"/>
              </a:rPr>
              <a:t>pieces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 </a:t>
            </a:r>
            <a:r>
              <a:rPr sz="3466" spc="-20" dirty="0">
                <a:solidFill>
                  <a:srgbClr val="414141"/>
                </a:solidFill>
                <a:latin typeface="Calibri"/>
                <a:cs typeface="Calibri"/>
              </a:rPr>
              <a:t>information:</a:t>
            </a:r>
            <a:endParaRPr sz="3466">
              <a:latin typeface="Calibri"/>
              <a:cs typeface="Calibri"/>
            </a:endParaRPr>
          </a:p>
          <a:p>
            <a:pPr marL="694093" marR="976809" indent="-677164">
              <a:lnSpc>
                <a:spcPts val="3439"/>
              </a:lnSpc>
              <a:spcBef>
                <a:spcPts val="720"/>
              </a:spcBef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-13" dirty="0">
                <a:solidFill>
                  <a:srgbClr val="414141"/>
                </a:solidFill>
                <a:latin typeface="Calibri"/>
                <a:cs typeface="Calibri"/>
              </a:rPr>
              <a:t>Information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about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files  </a:t>
            </a:r>
            <a:r>
              <a:rPr sz="3466" spc="173" dirty="0">
                <a:solidFill>
                  <a:srgbClr val="414141"/>
                </a:solidFill>
                <a:latin typeface="Calibri"/>
                <a:cs typeface="Calibri"/>
              </a:rPr>
              <a:t>changed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from</a:t>
            </a:r>
            <a:r>
              <a:rPr sz="3466" spc="3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0" dirty="0">
                <a:solidFill>
                  <a:srgbClr val="414141"/>
                </a:solidFill>
                <a:latin typeface="Calibri"/>
                <a:cs typeface="Calibri"/>
              </a:rPr>
              <a:t>previously</a:t>
            </a:r>
            <a:endParaRPr sz="3466">
              <a:latin typeface="Calibri"/>
              <a:cs typeface="Calibri"/>
            </a:endParaRPr>
          </a:p>
          <a:p>
            <a:pPr marL="694093" marR="1045372" indent="-677164">
              <a:lnSpc>
                <a:spcPct val="79400"/>
              </a:lnSpc>
              <a:spcBef>
                <a:spcPts val="860"/>
              </a:spcBef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reference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7" dirty="0">
                <a:solidFill>
                  <a:srgbClr val="414141"/>
                </a:solidFill>
                <a:latin typeface="Calibri"/>
                <a:cs typeface="Calibri"/>
              </a:rPr>
              <a:t>commit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 </a:t>
            </a: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came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before</a:t>
            </a: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-133" dirty="0">
                <a:solidFill>
                  <a:srgbClr val="414141"/>
                </a:solidFill>
                <a:latin typeface="Calibri"/>
                <a:cs typeface="Calibri"/>
              </a:rPr>
              <a:t>it</a:t>
            </a:r>
            <a:endParaRPr sz="3466">
              <a:latin typeface="Calibri"/>
              <a:cs typeface="Calibri"/>
            </a:endParaRPr>
          </a:p>
          <a:p>
            <a:pPr marL="931101" lvl="1" indent="-609448">
              <a:lnSpc>
                <a:spcPts val="3486"/>
              </a:lnSpc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933" spc="127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2933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2933" spc="7" dirty="0">
                <a:solidFill>
                  <a:srgbClr val="202020"/>
                </a:solidFill>
                <a:latin typeface="Calibri"/>
                <a:cs typeface="Calibri"/>
              </a:rPr>
              <a:t>“</a:t>
            </a:r>
            <a:r>
              <a:rPr sz="2933" spc="7" dirty="0">
                <a:solidFill>
                  <a:srgbClr val="0000FF"/>
                </a:solidFill>
                <a:latin typeface="Calibri"/>
                <a:cs typeface="Calibri"/>
              </a:rPr>
              <a:t>parent</a:t>
            </a:r>
            <a:r>
              <a:rPr sz="2933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933" spc="-20" dirty="0">
                <a:solidFill>
                  <a:srgbClr val="0000FF"/>
                </a:solidFill>
                <a:latin typeface="Calibri"/>
                <a:cs typeface="Calibri"/>
              </a:rPr>
              <a:t>commit</a:t>
            </a:r>
            <a:r>
              <a:rPr sz="2933" spc="-20" dirty="0">
                <a:solidFill>
                  <a:srgbClr val="202020"/>
                </a:solidFill>
                <a:latin typeface="Calibri"/>
                <a:cs typeface="Calibri"/>
              </a:rPr>
              <a:t>”</a:t>
            </a:r>
            <a:endParaRPr sz="2933">
              <a:latin typeface="Calibri"/>
              <a:cs typeface="Calibri"/>
            </a:endParaRPr>
          </a:p>
          <a:p>
            <a:pPr marL="702558" indent="-685629">
              <a:lnSpc>
                <a:spcPts val="4112"/>
              </a:lnSpc>
              <a:buClr>
                <a:srgbClr val="E5425D"/>
              </a:buClr>
              <a:buAutoNum type="arabicPeriod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hash </a:t>
            </a:r>
            <a:r>
              <a:rPr sz="3466" spc="193" dirty="0">
                <a:solidFill>
                  <a:srgbClr val="0000FF"/>
                </a:solidFill>
                <a:latin typeface="Calibri"/>
                <a:cs typeface="Calibri"/>
              </a:rPr>
              <a:t>code</a:t>
            </a:r>
            <a:r>
              <a:rPr sz="3466" spc="-2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00" dirty="0">
                <a:solidFill>
                  <a:srgbClr val="202020"/>
                </a:solidFill>
                <a:latin typeface="Calibri"/>
                <a:cs typeface="Calibri"/>
              </a:rPr>
              <a:t>name</a:t>
            </a:r>
            <a:endParaRPr sz="3466">
              <a:latin typeface="Calibri"/>
              <a:cs typeface="Calibri"/>
            </a:endParaRPr>
          </a:p>
          <a:p>
            <a:pPr marL="931101" lvl="1" indent="-609448">
              <a:lnSpc>
                <a:spcPts val="2718"/>
              </a:lnSpc>
              <a:buClr>
                <a:srgbClr val="E5425D"/>
              </a:buClr>
              <a:buFont typeface="Arial"/>
              <a:buChar char="•"/>
              <a:tabLst>
                <a:tab pos="930254" algn="l"/>
                <a:tab pos="931101" algn="l"/>
              </a:tabLst>
            </a:pPr>
            <a:r>
              <a:rPr sz="2533" spc="-47" dirty="0">
                <a:solidFill>
                  <a:srgbClr val="202020"/>
                </a:solidFill>
                <a:latin typeface="Calibri"/>
                <a:cs typeface="Calibri"/>
              </a:rPr>
              <a:t>Will </a:t>
            </a:r>
            <a:r>
              <a:rPr sz="2533" spc="73" dirty="0">
                <a:solidFill>
                  <a:srgbClr val="202020"/>
                </a:solidFill>
                <a:latin typeface="Calibri"/>
                <a:cs typeface="Calibri"/>
              </a:rPr>
              <a:t>look </a:t>
            </a:r>
            <a:r>
              <a:rPr sz="2533" spc="60" dirty="0">
                <a:solidFill>
                  <a:srgbClr val="202020"/>
                </a:solidFill>
                <a:latin typeface="Calibri"/>
                <a:cs typeface="Calibri"/>
              </a:rPr>
              <a:t>something</a:t>
            </a:r>
            <a:r>
              <a:rPr sz="2533" spc="2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533" spc="20" dirty="0">
                <a:solidFill>
                  <a:srgbClr val="202020"/>
                </a:solidFill>
                <a:latin typeface="Calibri"/>
                <a:cs typeface="Calibri"/>
              </a:rPr>
              <a:t>like:</a:t>
            </a:r>
            <a:endParaRPr sz="2533">
              <a:latin typeface="Calibri"/>
              <a:cs typeface="Calibri"/>
            </a:endParaRPr>
          </a:p>
          <a:p>
            <a:pPr marL="931101">
              <a:lnSpc>
                <a:spcPts val="2746"/>
              </a:lnSpc>
            </a:pPr>
            <a:r>
              <a:rPr sz="2533" spc="127" dirty="0">
                <a:solidFill>
                  <a:srgbClr val="202020"/>
                </a:solidFill>
                <a:latin typeface="Calibri"/>
                <a:cs typeface="Calibri"/>
              </a:rPr>
              <a:t>fb2d2ec5069fc6776c80b3ad6b7cbde3cade4e</a:t>
            </a:r>
            <a:endParaRPr sz="253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3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59589"/>
            <a:ext cx="6821510" cy="3637396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94093" indent="-677164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Often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shortened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r>
              <a:rPr sz="3732" spc="18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‘</a:t>
            </a:r>
            <a:r>
              <a:rPr sz="3732" spc="33" dirty="0">
                <a:solidFill>
                  <a:srgbClr val="0000FF"/>
                </a:solidFill>
                <a:latin typeface="Calibri"/>
                <a:cs typeface="Calibri"/>
              </a:rPr>
              <a:t>repo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’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ts val="4438"/>
              </a:lnSpc>
              <a:spcBef>
                <a:spcPts val="10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5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73" dirty="0">
                <a:solidFill>
                  <a:srgbClr val="414141"/>
                </a:solidFill>
                <a:latin typeface="Calibri"/>
                <a:cs typeface="Calibri"/>
              </a:rPr>
              <a:t>collection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all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files </a:t>
            </a:r>
            <a:r>
              <a:rPr sz="3732" spc="127" dirty="0">
                <a:solidFill>
                  <a:srgbClr val="414141"/>
                </a:solidFill>
                <a:latin typeface="Calibri"/>
                <a:cs typeface="Calibri"/>
              </a:rPr>
              <a:t>and 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history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those</a:t>
            </a:r>
            <a:r>
              <a:rPr sz="3732" spc="4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endParaRPr sz="3732">
              <a:latin typeface="Calibri"/>
              <a:cs typeface="Calibri"/>
            </a:endParaRPr>
          </a:p>
          <a:p>
            <a:pPr marL="998817" lvl="1" indent="-372440">
              <a:spcBef>
                <a:spcPts val="67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27" dirty="0">
                <a:solidFill>
                  <a:srgbClr val="202020"/>
                </a:solidFill>
                <a:latin typeface="Calibri"/>
                <a:cs typeface="Calibri"/>
              </a:rPr>
              <a:t>Consists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</a:t>
            </a:r>
            <a:r>
              <a:rPr sz="3199" spc="24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commits</a:t>
            </a:r>
            <a:endParaRPr sz="3199">
              <a:latin typeface="Calibri"/>
              <a:cs typeface="Calibri"/>
            </a:endParaRPr>
          </a:p>
          <a:p>
            <a:pPr marL="998817" marR="24547" lvl="1" indent="-372440">
              <a:lnSpc>
                <a:spcPts val="3759"/>
              </a:lnSpc>
              <a:spcBef>
                <a:spcPts val="1020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Place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where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all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hard work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is  </a:t>
            </a:r>
            <a:r>
              <a:rPr sz="3199" spc="67" dirty="0">
                <a:solidFill>
                  <a:srgbClr val="202020"/>
                </a:solidFill>
                <a:latin typeface="Calibri"/>
                <a:cs typeface="Calibri"/>
              </a:rPr>
              <a:t>stored</a:t>
            </a:r>
            <a:endParaRPr sz="31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6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763194"/>
            <a:ext cx="7066133" cy="4259894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209074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live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local machine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or 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server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-53" dirty="0">
                <a:solidFill>
                  <a:srgbClr val="414141"/>
                </a:solidFill>
                <a:latin typeface="Calibri"/>
                <a:cs typeface="Calibri"/>
              </a:rPr>
              <a:t>(GitHub!)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ct val="100099"/>
              </a:lnSpc>
              <a:spcBef>
                <a:spcPts val="80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act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copying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from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server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732" spc="120" dirty="0">
                <a:solidFill>
                  <a:srgbClr val="414141"/>
                </a:solidFill>
                <a:latin typeface="Calibri"/>
                <a:cs typeface="Calibri"/>
              </a:rPr>
              <a:t>called </a:t>
            </a:r>
            <a:r>
              <a:rPr sz="3732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732" spc="107" dirty="0">
                <a:solidFill>
                  <a:srgbClr val="0000FF"/>
                </a:solidFill>
                <a:latin typeface="Calibri"/>
                <a:cs typeface="Calibri"/>
              </a:rPr>
              <a:t>cloning</a:t>
            </a:r>
            <a:endParaRPr sz="3732">
              <a:latin typeface="Calibri"/>
              <a:cs typeface="Calibri"/>
            </a:endParaRPr>
          </a:p>
          <a:p>
            <a:pPr marL="694093" marR="206535" indent="-677164">
              <a:lnSpc>
                <a:spcPct val="102000"/>
              </a:lnSpc>
              <a:spcBef>
                <a:spcPts val="72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47" dirty="0">
                <a:solidFill>
                  <a:srgbClr val="202020"/>
                </a:solidFill>
                <a:latin typeface="Calibri"/>
                <a:cs typeface="Calibri"/>
              </a:rPr>
              <a:t>Cloning </a:t>
            </a:r>
            <a:r>
              <a:rPr sz="3732" spc="-40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3732" spc="152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732" spc="47" dirty="0">
                <a:solidFill>
                  <a:srgbClr val="202020"/>
                </a:solidFill>
                <a:latin typeface="Calibri"/>
                <a:cs typeface="Calibri"/>
              </a:rPr>
              <a:t>remote </a:t>
            </a:r>
            <a:r>
              <a:rPr sz="3732" spc="107" dirty="0">
                <a:solidFill>
                  <a:srgbClr val="202020"/>
                </a:solidFill>
                <a:latin typeface="Calibri"/>
                <a:cs typeface="Calibri"/>
              </a:rPr>
              <a:t>server  </a:t>
            </a:r>
            <a:r>
              <a:rPr sz="3732" spc="73" dirty="0">
                <a:solidFill>
                  <a:srgbClr val="202020"/>
                </a:solidFill>
                <a:latin typeface="Calibri"/>
                <a:cs typeface="Calibri"/>
              </a:rPr>
              <a:t>allows </a:t>
            </a:r>
            <a:r>
              <a:rPr sz="3732" spc="80" dirty="0">
                <a:solidFill>
                  <a:srgbClr val="202020"/>
                </a:solidFill>
                <a:latin typeface="Calibri"/>
                <a:cs typeface="Calibri"/>
              </a:rPr>
              <a:t>teams </a:t>
            </a:r>
            <a:r>
              <a:rPr sz="3732" spc="-33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732" spc="60" dirty="0">
                <a:solidFill>
                  <a:srgbClr val="202020"/>
                </a:solidFill>
                <a:latin typeface="Calibri"/>
                <a:cs typeface="Calibri"/>
              </a:rPr>
              <a:t>work</a:t>
            </a:r>
            <a:r>
              <a:rPr sz="3732" spc="28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732" spc="67" dirty="0">
                <a:solidFill>
                  <a:srgbClr val="202020"/>
                </a:solidFill>
                <a:latin typeface="Calibri"/>
                <a:cs typeface="Calibri"/>
              </a:rPr>
              <a:t>together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87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647616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27" dirty="0"/>
              <a:t> </a:t>
            </a:r>
            <a:r>
              <a:rPr sz="4266" spc="113" dirty="0">
                <a:solidFill>
                  <a:srgbClr val="0000FF"/>
                </a:solidFill>
              </a:rPr>
              <a:t>Repositories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133002" cy="3833709"/>
          </a:xfrm>
          <a:prstGeom prst="rect">
            <a:avLst/>
          </a:prstGeom>
        </p:spPr>
        <p:txBody>
          <a:bodyPr vert="horz" wrap="square" lIns="0" tIns="37242" rIns="0" bIns="0" rtlCol="0">
            <a:spAutoFit/>
          </a:bodyPr>
          <a:lstStyle/>
          <a:p>
            <a:pPr marL="694093" marR="6772" indent="-677164">
              <a:lnSpc>
                <a:spcPts val="4132"/>
              </a:lnSpc>
              <a:spcBef>
                <a:spcPts val="29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18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466" spc="160" dirty="0">
                <a:solidFill>
                  <a:srgbClr val="414141"/>
                </a:solidFill>
                <a:latin typeface="Calibri"/>
                <a:cs typeface="Calibri"/>
              </a:rPr>
              <a:t>process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downloading 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commits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</a:t>
            </a:r>
            <a:r>
              <a:rPr sz="3466" spc="7" dirty="0">
                <a:solidFill>
                  <a:srgbClr val="414141"/>
                </a:solidFill>
                <a:latin typeface="Calibri"/>
                <a:cs typeface="Calibri"/>
              </a:rPr>
              <a:t>don’t </a:t>
            </a:r>
            <a:r>
              <a:rPr sz="3466" spc="73" dirty="0">
                <a:solidFill>
                  <a:srgbClr val="414141"/>
                </a:solidFill>
                <a:latin typeface="Calibri"/>
                <a:cs typeface="Calibri"/>
              </a:rPr>
              <a:t>exist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your 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machine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from </a:t>
            </a:r>
            <a:r>
              <a:rPr sz="3466" spc="14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3466" spc="53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called </a:t>
            </a:r>
            <a:r>
              <a:rPr sz="3466" spc="60" dirty="0">
                <a:solidFill>
                  <a:srgbClr val="0000FF"/>
                </a:solidFill>
                <a:latin typeface="Calibri"/>
                <a:cs typeface="Calibri"/>
              </a:rPr>
              <a:t>pulling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  <a:p>
            <a:pPr marL="694093" marR="98189" indent="-677164" algn="just">
              <a:lnSpc>
                <a:spcPct val="100600"/>
              </a:lnSpc>
              <a:spcBef>
                <a:spcPts val="645"/>
              </a:spcBef>
              <a:buClr>
                <a:srgbClr val="E5425D"/>
              </a:buClr>
              <a:buFont typeface="Arial"/>
              <a:buChar char="•"/>
              <a:tabLst>
                <a:tab pos="702558" algn="l"/>
              </a:tabLst>
            </a:pPr>
            <a:r>
              <a:rPr sz="3466" spc="18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466" spc="160" dirty="0">
                <a:solidFill>
                  <a:srgbClr val="202020"/>
                </a:solidFill>
                <a:latin typeface="Calibri"/>
                <a:cs typeface="Calibri"/>
              </a:rPr>
              <a:t>process </a:t>
            </a:r>
            <a:r>
              <a:rPr sz="3466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466" spc="133" dirty="0">
                <a:solidFill>
                  <a:srgbClr val="202020"/>
                </a:solidFill>
                <a:latin typeface="Calibri"/>
                <a:cs typeface="Calibri"/>
              </a:rPr>
              <a:t>adding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local 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466" spc="-33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466" spc="27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remote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repository 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3466" spc="113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3466" spc="113" dirty="0">
                <a:solidFill>
                  <a:srgbClr val="0000FF"/>
                </a:solidFill>
                <a:latin typeface="Calibri"/>
                <a:cs typeface="Calibri"/>
              </a:rPr>
              <a:t>pushing</a:t>
            </a:r>
            <a:r>
              <a:rPr sz="3466" spc="1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202020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45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1" y="-47531"/>
            <a:ext cx="5759220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53" dirty="0"/>
              <a:t> </a:t>
            </a:r>
            <a:r>
              <a:rPr sz="4266" spc="167" dirty="0">
                <a:solidFill>
                  <a:srgbClr val="0000FF"/>
                </a:solidFill>
              </a:rPr>
              <a:t>Branches</a:t>
            </a:r>
            <a:endParaRPr sz="4266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1724636" y="2438659"/>
            <a:ext cx="12798266" cy="1993696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3913161" marR="110039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40" dirty="0"/>
              <a:t>All </a:t>
            </a:r>
            <a:r>
              <a:rPr spc="47" dirty="0"/>
              <a:t>commits </a:t>
            </a:r>
            <a:r>
              <a:rPr spc="-7" dirty="0"/>
              <a:t>in </a:t>
            </a:r>
            <a:r>
              <a:rPr spc="27" dirty="0"/>
              <a:t>git </a:t>
            </a:r>
            <a:r>
              <a:rPr spc="60" dirty="0"/>
              <a:t>live </a:t>
            </a:r>
            <a:r>
              <a:rPr spc="107" dirty="0"/>
              <a:t>on </a:t>
            </a:r>
            <a:r>
              <a:rPr spc="152" dirty="0"/>
              <a:t>some  </a:t>
            </a:r>
            <a:r>
              <a:rPr spc="93" dirty="0"/>
              <a:t>branch</a:t>
            </a:r>
          </a:p>
          <a:p>
            <a:pPr marL="3913161" marR="319959" indent="-677164">
              <a:lnSpc>
                <a:spcPts val="4438"/>
              </a:lnSpc>
              <a:spcBef>
                <a:spcPts val="993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7" dirty="0"/>
              <a:t>But </a:t>
            </a:r>
            <a:r>
              <a:rPr spc="40" dirty="0"/>
              <a:t>there </a:t>
            </a:r>
            <a:r>
              <a:rPr spc="152" dirty="0"/>
              <a:t>can </a:t>
            </a:r>
            <a:r>
              <a:rPr spc="213" dirty="0"/>
              <a:t>be </a:t>
            </a:r>
            <a:r>
              <a:rPr spc="33" dirty="0"/>
              <a:t>many, </a:t>
            </a:r>
            <a:r>
              <a:rPr spc="67" dirty="0"/>
              <a:t>many  </a:t>
            </a:r>
            <a:r>
              <a:rPr spc="133" dirty="0"/>
              <a:t>branches</a:t>
            </a:r>
          </a:p>
          <a:p>
            <a:pPr marL="3913161" marR="6772" indent="-677164">
              <a:lnSpc>
                <a:spcPts val="4438"/>
              </a:lnSpc>
              <a:spcBef>
                <a:spcPts val="986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00" dirty="0">
                <a:solidFill>
                  <a:srgbClr val="202020"/>
                </a:solidFill>
              </a:rPr>
              <a:t>The </a:t>
            </a:r>
            <a:r>
              <a:rPr spc="27" dirty="0">
                <a:solidFill>
                  <a:srgbClr val="202020"/>
                </a:solidFill>
              </a:rPr>
              <a:t>main </a:t>
            </a:r>
            <a:r>
              <a:rPr spc="93" dirty="0">
                <a:solidFill>
                  <a:srgbClr val="202020"/>
                </a:solidFill>
              </a:rPr>
              <a:t>branch </a:t>
            </a:r>
            <a:r>
              <a:rPr spc="-7" dirty="0">
                <a:solidFill>
                  <a:srgbClr val="202020"/>
                </a:solidFill>
              </a:rPr>
              <a:t>in </a:t>
            </a:r>
            <a:r>
              <a:rPr spc="152" dirty="0">
                <a:solidFill>
                  <a:srgbClr val="202020"/>
                </a:solidFill>
              </a:rPr>
              <a:t>a </a:t>
            </a:r>
            <a:r>
              <a:rPr spc="53" dirty="0">
                <a:solidFill>
                  <a:srgbClr val="202020"/>
                </a:solidFill>
              </a:rPr>
              <a:t>project </a:t>
            </a:r>
            <a:r>
              <a:rPr spc="93" dirty="0">
                <a:solidFill>
                  <a:srgbClr val="202020"/>
                </a:solidFill>
              </a:rPr>
              <a:t>is  </a:t>
            </a:r>
            <a:r>
              <a:rPr spc="120" dirty="0">
                <a:solidFill>
                  <a:srgbClr val="202020"/>
                </a:solidFill>
              </a:rPr>
              <a:t>called </a:t>
            </a:r>
            <a:r>
              <a:rPr spc="27" dirty="0">
                <a:solidFill>
                  <a:srgbClr val="202020"/>
                </a:solidFill>
              </a:rPr>
              <a:t>the </a:t>
            </a:r>
            <a:r>
              <a:rPr spc="47" dirty="0">
                <a:solidFill>
                  <a:srgbClr val="0000FF"/>
                </a:solidFill>
              </a:rPr>
              <a:t>master</a:t>
            </a:r>
            <a:r>
              <a:rPr spc="193" dirty="0">
                <a:solidFill>
                  <a:srgbClr val="0000FF"/>
                </a:solidFill>
              </a:rPr>
              <a:t> </a:t>
            </a:r>
            <a:r>
              <a:rPr spc="93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130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608931"/>
            <a:ext cx="2324341" cy="67355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b="1" spc="133" dirty="0">
                <a:latin typeface="Calibri"/>
                <a:cs typeface="Calibri"/>
              </a:rPr>
              <a:t>Overview</a:t>
            </a:r>
            <a:endParaRPr sz="4266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0222" y="1660944"/>
            <a:ext cx="7527446" cy="3209608"/>
          </a:xfrm>
          <a:prstGeom prst="rect">
            <a:avLst/>
          </a:prstGeom>
        </p:spPr>
        <p:txBody>
          <a:bodyPr vert="horz" wrap="square" lIns="0" tIns="118502" rIns="0" bIns="0" rtlCol="0">
            <a:spAutoFit/>
          </a:bodyPr>
          <a:lstStyle/>
          <a:p>
            <a:pPr marL="362283" indent="-345352">
              <a:spcBef>
                <a:spcPts val="933"/>
              </a:spcBef>
              <a:buClr>
                <a:srgbClr val="FF0259"/>
              </a:buClr>
              <a:buAutoNum type="arabicPeriod"/>
              <a:tabLst>
                <a:tab pos="363129" algn="l"/>
              </a:tabLst>
            </a:pP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Install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create </a:t>
            </a:r>
            <a:r>
              <a:rPr sz="3466" spc="14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3466" spc="3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account</a:t>
            </a:r>
            <a:endParaRPr sz="3466">
              <a:latin typeface="Calibri"/>
              <a:cs typeface="Calibri"/>
            </a:endParaRPr>
          </a:p>
          <a:p>
            <a:pPr marL="483326" indent="-466397">
              <a:spcBef>
                <a:spcPts val="806"/>
              </a:spcBef>
              <a:buClr>
                <a:srgbClr val="FF0259"/>
              </a:buClr>
              <a:buAutoNum type="arabicPeriod"/>
              <a:tabLst>
                <a:tab pos="484172" algn="l"/>
              </a:tabLst>
            </a:pPr>
            <a:r>
              <a:rPr sz="3466" spc="-27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3466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20" dirty="0">
                <a:solidFill>
                  <a:srgbClr val="414141"/>
                </a:solidFill>
                <a:latin typeface="Calibri"/>
                <a:cs typeface="Calibri"/>
              </a:rPr>
              <a:t>git?</a:t>
            </a:r>
            <a:endParaRPr sz="3466">
              <a:latin typeface="Calibri"/>
              <a:cs typeface="Calibri"/>
            </a:endParaRPr>
          </a:p>
          <a:p>
            <a:pPr marL="466397" indent="-449468">
              <a:spcBef>
                <a:spcPts val="773"/>
              </a:spcBef>
              <a:buClr>
                <a:srgbClr val="FF0259"/>
              </a:buClr>
              <a:buAutoNum type="arabicPeriod"/>
              <a:tabLst>
                <a:tab pos="467243" algn="l"/>
              </a:tabLst>
            </a:pP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3466" spc="193" dirty="0">
                <a:solidFill>
                  <a:srgbClr val="414141"/>
                </a:solidFill>
                <a:latin typeface="Calibri"/>
                <a:cs typeface="Calibri"/>
              </a:rPr>
              <a:t>does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3466" spc="-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40" dirty="0">
                <a:solidFill>
                  <a:srgbClr val="414141"/>
                </a:solidFill>
                <a:latin typeface="Calibri"/>
                <a:cs typeface="Calibri"/>
              </a:rPr>
              <a:t>work?</a:t>
            </a:r>
            <a:endParaRPr sz="3466">
              <a:latin typeface="Calibri"/>
              <a:cs typeface="Calibri"/>
            </a:endParaRPr>
          </a:p>
          <a:p>
            <a:pPr marL="464704" indent="-447775">
              <a:spcBef>
                <a:spcPts val="906"/>
              </a:spcBef>
              <a:buClr>
                <a:srgbClr val="FF0259"/>
              </a:buClr>
              <a:buAutoNum type="arabicPeriod"/>
              <a:tabLst>
                <a:tab pos="465550" algn="l"/>
              </a:tabLst>
            </a:pPr>
            <a:r>
              <a:rPr sz="3466" spc="-27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3466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GitHub?</a:t>
            </a:r>
            <a:endParaRPr sz="3466">
              <a:latin typeface="Calibri"/>
              <a:cs typeface="Calibri"/>
            </a:endParaRPr>
          </a:p>
          <a:p>
            <a:pPr marL="483326" indent="-466397">
              <a:spcBef>
                <a:spcPts val="773"/>
              </a:spcBef>
              <a:buClr>
                <a:srgbClr val="FF0259"/>
              </a:buClr>
              <a:buAutoNum type="arabicPeriod"/>
              <a:tabLst>
                <a:tab pos="484172" algn="l"/>
              </a:tabLst>
            </a:pPr>
            <a:r>
              <a:rPr sz="3466" spc="147" dirty="0">
                <a:solidFill>
                  <a:srgbClr val="414141"/>
                </a:solidFill>
                <a:latin typeface="Calibri"/>
                <a:cs typeface="Calibri"/>
              </a:rPr>
              <a:t>Quick </a:t>
            </a:r>
            <a:r>
              <a:rPr sz="3466" spc="120" dirty="0">
                <a:solidFill>
                  <a:srgbClr val="414141"/>
                </a:solidFill>
                <a:latin typeface="Calibri"/>
                <a:cs typeface="Calibri"/>
              </a:rPr>
              <a:t>example using </a:t>
            </a:r>
            <a:r>
              <a:rPr sz="3466" spc="27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3466" spc="1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0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endParaRPr sz="346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2380" y="2938996"/>
            <a:ext cx="3190166" cy="3190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1103189" y="6173179"/>
            <a:ext cx="153630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27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2399" spc="-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icon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9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243349"/>
            <a:ext cx="6560804" cy="1248201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pc="127" dirty="0"/>
              <a:t>So, </a:t>
            </a:r>
            <a:r>
              <a:rPr dirty="0"/>
              <a:t>what </a:t>
            </a:r>
            <a:r>
              <a:rPr spc="160" dirty="0"/>
              <a:t>does </a:t>
            </a:r>
            <a:r>
              <a:rPr spc="120" dirty="0"/>
              <a:t>a </a:t>
            </a:r>
            <a:r>
              <a:rPr spc="33" dirty="0"/>
              <a:t>typical </a:t>
            </a:r>
            <a:r>
              <a:rPr spc="40" dirty="0"/>
              <a:t>project </a:t>
            </a:r>
            <a:r>
              <a:rPr spc="87" dirty="0"/>
              <a:t>look</a:t>
            </a:r>
            <a:r>
              <a:rPr spc="200" dirty="0"/>
              <a:t> </a:t>
            </a:r>
            <a:r>
              <a:rPr spc="47" dirty="0"/>
              <a:t>like?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209182" cy="4308455"/>
          </a:xfrm>
          <a:prstGeom prst="rect">
            <a:avLst/>
          </a:prstGeom>
        </p:spPr>
        <p:txBody>
          <a:bodyPr vert="horz" wrap="square" lIns="0" tIns="37242" rIns="0" bIns="0" rtlCol="0">
            <a:spAutoFit/>
          </a:bodyPr>
          <a:lstStyle/>
          <a:p>
            <a:pPr marL="694093" marR="6772" indent="-677164">
              <a:lnSpc>
                <a:spcPts val="4132"/>
              </a:lnSpc>
              <a:spcBef>
                <a:spcPts val="29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466" spc="107" dirty="0">
                <a:solidFill>
                  <a:srgbClr val="202020"/>
                </a:solidFill>
                <a:latin typeface="Calibri"/>
                <a:cs typeface="Calibri"/>
              </a:rPr>
              <a:t>bunch </a:t>
            </a:r>
            <a:r>
              <a:rPr sz="3466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466" spc="40" dirty="0">
                <a:solidFill>
                  <a:srgbClr val="202020"/>
                </a:solidFill>
                <a:latin typeface="Calibri"/>
                <a:cs typeface="Calibri"/>
              </a:rPr>
              <a:t>commits </a:t>
            </a:r>
            <a:r>
              <a:rPr sz="3466" spc="80" dirty="0">
                <a:solidFill>
                  <a:srgbClr val="202020"/>
                </a:solidFill>
                <a:latin typeface="Calibri"/>
                <a:cs typeface="Calibri"/>
              </a:rPr>
              <a:t>linked  </a:t>
            </a:r>
            <a:r>
              <a:rPr sz="3466" spc="60" dirty="0">
                <a:solidFill>
                  <a:srgbClr val="202020"/>
                </a:solidFill>
                <a:latin typeface="Calibri"/>
                <a:cs typeface="Calibri"/>
              </a:rPr>
              <a:t>together </a:t>
            </a:r>
            <a:r>
              <a:rPr sz="3466" spc="-60" dirty="0">
                <a:solidFill>
                  <a:srgbClr val="202020"/>
                </a:solidFill>
                <a:latin typeface="Calibri"/>
                <a:cs typeface="Calibri"/>
              </a:rPr>
              <a:t>that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live </a:t>
            </a:r>
            <a:r>
              <a:rPr sz="3466" spc="100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3466" spc="147" dirty="0">
                <a:solidFill>
                  <a:srgbClr val="202020"/>
                </a:solidFill>
                <a:latin typeface="Calibri"/>
                <a:cs typeface="Calibri"/>
              </a:rPr>
              <a:t>some </a:t>
            </a:r>
            <a:r>
              <a:rPr sz="3466" spc="60" dirty="0">
                <a:solidFill>
                  <a:srgbClr val="202020"/>
                </a:solidFill>
                <a:latin typeface="Calibri"/>
                <a:cs typeface="Calibri"/>
              </a:rPr>
              <a:t>branch,  </a:t>
            </a: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contained </a:t>
            </a:r>
            <a:r>
              <a:rPr sz="3466" spc="-7" dirty="0">
                <a:solidFill>
                  <a:srgbClr val="202020"/>
                </a:solidFill>
                <a:latin typeface="Calibri"/>
                <a:cs typeface="Calibri"/>
              </a:rPr>
              <a:t>in </a:t>
            </a:r>
            <a:r>
              <a:rPr sz="3466" spc="140" dirty="0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sz="3466" spc="24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466" spc="53" dirty="0">
                <a:solidFill>
                  <a:srgbClr val="202020"/>
                </a:solidFill>
                <a:latin typeface="Calibri"/>
                <a:cs typeface="Calibri"/>
              </a:rPr>
              <a:t>repository</a:t>
            </a:r>
            <a:endParaRPr sz="3466">
              <a:latin typeface="Calibri"/>
              <a:cs typeface="Calibri"/>
            </a:endParaRPr>
          </a:p>
          <a:p>
            <a:pPr marL="694093" marR="1173187" indent="-677164">
              <a:lnSpc>
                <a:spcPct val="101800"/>
              </a:lnSpc>
              <a:spcBef>
                <a:spcPts val="59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202020"/>
                </a:solidFill>
                <a:latin typeface="Calibri"/>
                <a:cs typeface="Calibri"/>
              </a:rPr>
              <a:t>Following </a:t>
            </a:r>
            <a:r>
              <a:rPr sz="3466" spc="140" dirty="0">
                <a:solidFill>
                  <a:srgbClr val="202020"/>
                </a:solidFill>
                <a:latin typeface="Calibri"/>
                <a:cs typeface="Calibri"/>
              </a:rPr>
              <a:t>images </a:t>
            </a:r>
            <a:r>
              <a:rPr sz="3466" spc="80" dirty="0">
                <a:solidFill>
                  <a:srgbClr val="202020"/>
                </a:solidFill>
                <a:latin typeface="Calibri"/>
                <a:cs typeface="Calibri"/>
              </a:rPr>
              <a:t>taken </a:t>
            </a:r>
            <a:r>
              <a:rPr sz="3466" spc="113" dirty="0">
                <a:solidFill>
                  <a:srgbClr val="202020"/>
                </a:solidFill>
                <a:latin typeface="Calibri"/>
                <a:cs typeface="Calibri"/>
              </a:rPr>
              <a:t>and  </a:t>
            </a:r>
            <a:r>
              <a:rPr sz="3466" spc="47" dirty="0">
                <a:solidFill>
                  <a:srgbClr val="202020"/>
                </a:solidFill>
                <a:latin typeface="Calibri"/>
                <a:cs typeface="Calibri"/>
              </a:rPr>
              <a:t>modified</a:t>
            </a:r>
            <a:r>
              <a:rPr sz="3466" spc="1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466" spc="-60" dirty="0">
                <a:solidFill>
                  <a:srgbClr val="202020"/>
                </a:solidFill>
                <a:latin typeface="Calibri"/>
                <a:cs typeface="Calibri"/>
              </a:rPr>
              <a:t>from:</a:t>
            </a:r>
            <a:endParaRPr sz="3466">
              <a:latin typeface="Calibri"/>
              <a:cs typeface="Calibri"/>
            </a:endParaRPr>
          </a:p>
          <a:p>
            <a:pPr marL="998817" marR="381751" lvl="1" indent="-372440">
              <a:lnSpc>
                <a:spcPts val="3426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933" spc="-14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</a:t>
            </a:r>
            <a:r>
              <a:rPr sz="2933" spc="27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marklodato.github.io</a:t>
            </a:r>
            <a:r>
              <a:rPr sz="2933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/visual</a:t>
            </a:r>
            <a:r>
              <a:rPr sz="2933" spc="-7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-</a:t>
            </a:r>
            <a:r>
              <a:rPr sz="2933" spc="2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gi</a:t>
            </a:r>
            <a:r>
              <a:rPr sz="2933" spc="13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2933" spc="-2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- </a:t>
            </a:r>
            <a:r>
              <a:rPr sz="2933" spc="-1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933" spc="33" dirty="0">
                <a:solidFill>
                  <a:srgbClr val="202020"/>
                </a:solidFill>
                <a:latin typeface="Calibri"/>
                <a:cs typeface="Calibri"/>
              </a:rPr>
              <a:t>guide/index-en.html</a:t>
            </a:r>
            <a:endParaRPr sz="2933">
              <a:latin typeface="Calibri"/>
              <a:cs typeface="Calibri"/>
            </a:endParaRPr>
          </a:p>
          <a:p>
            <a:pPr marL="1007281" lvl="1" indent="-380905">
              <a:spcBef>
                <a:spcPts val="6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933" spc="120" dirty="0">
                <a:solidFill>
                  <a:srgbClr val="202020"/>
                </a:solidFill>
                <a:latin typeface="Calibri"/>
                <a:cs typeface="Calibri"/>
              </a:rPr>
              <a:t>Also a </a:t>
            </a:r>
            <a:r>
              <a:rPr sz="2933" spc="167" dirty="0">
                <a:solidFill>
                  <a:srgbClr val="202020"/>
                </a:solidFill>
                <a:latin typeface="Calibri"/>
                <a:cs typeface="Calibri"/>
              </a:rPr>
              <a:t>good</a:t>
            </a:r>
            <a:r>
              <a:rPr sz="2933" spc="3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933" spc="-67" dirty="0">
                <a:solidFill>
                  <a:srgbClr val="202020"/>
                </a:solidFill>
                <a:latin typeface="Calibri"/>
                <a:cs typeface="Calibri"/>
              </a:rPr>
              <a:t>tutorial!</a:t>
            </a:r>
            <a:endParaRPr sz="2933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8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243349"/>
            <a:ext cx="6560804" cy="1248201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pc="127" dirty="0"/>
              <a:t>So, </a:t>
            </a:r>
            <a:r>
              <a:rPr dirty="0"/>
              <a:t>what </a:t>
            </a:r>
            <a:r>
              <a:rPr spc="160" dirty="0"/>
              <a:t>does </a:t>
            </a:r>
            <a:r>
              <a:rPr spc="120" dirty="0"/>
              <a:t>a </a:t>
            </a:r>
            <a:r>
              <a:rPr spc="33" dirty="0"/>
              <a:t>typical </a:t>
            </a:r>
            <a:r>
              <a:rPr spc="40" dirty="0"/>
              <a:t>project </a:t>
            </a:r>
            <a:r>
              <a:rPr spc="87" dirty="0"/>
              <a:t>look</a:t>
            </a:r>
            <a:r>
              <a:rPr spc="200" dirty="0"/>
              <a:t> </a:t>
            </a:r>
            <a:r>
              <a:rPr spc="47" dirty="0"/>
              <a:t>like?</a:t>
            </a:r>
          </a:p>
        </p:txBody>
      </p:sp>
      <p:sp>
        <p:nvSpPr>
          <p:cNvPr id="3" name="object 3"/>
          <p:cNvSpPr/>
          <p:nvPr/>
        </p:nvSpPr>
        <p:spPr>
          <a:xfrm>
            <a:off x="3799471" y="1837746"/>
            <a:ext cx="7830696" cy="2160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188309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509440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4962218"/>
            <a:ext cx="292816" cy="29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6194809" y="513842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4"/>
            <a:ext cx="3608400" cy="6856214"/>
          </a:xfrm>
          <a:custGeom>
            <a:avLst/>
            <a:gdLst/>
            <a:ahLst/>
            <a:cxnLst/>
            <a:rect l="l" t="t" r="r" b="b"/>
            <a:pathLst>
              <a:path w="2707005" h="5143500">
                <a:moveTo>
                  <a:pt x="0" y="0"/>
                </a:moveTo>
                <a:lnTo>
                  <a:pt x="2706856" y="0"/>
                </a:lnTo>
                <a:lnTo>
                  <a:pt x="2706856" y="5143497"/>
                </a:lnTo>
                <a:lnTo>
                  <a:pt x="0" y="5143497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0" y="895"/>
            <a:ext cx="3608201" cy="6856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5" name="object 5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8" name="object 8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9" name="object 9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82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4210221" y="1763195"/>
            <a:ext cx="6988260" cy="1172959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5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reference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most </a:t>
            </a:r>
            <a:r>
              <a:rPr sz="3732" spc="80" dirty="0">
                <a:solidFill>
                  <a:srgbClr val="414141"/>
                </a:solidFill>
                <a:latin typeface="Calibri"/>
                <a:cs typeface="Calibri"/>
              </a:rPr>
              <a:t>recent 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0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33888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40" dirty="0"/>
              <a:t> </a:t>
            </a:r>
            <a:r>
              <a:rPr sz="4266" spc="253" dirty="0">
                <a:solidFill>
                  <a:srgbClr val="0000FF"/>
                </a:solidFill>
              </a:rPr>
              <a:t>HEAD</a:t>
            </a:r>
            <a:r>
              <a:rPr sz="4266" spc="253" dirty="0"/>
              <a:t>?</a:t>
            </a:r>
            <a:endParaRPr sz="4266"/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1724636" y="2438659"/>
            <a:ext cx="12798266" cy="967775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3913161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3921626" algn="l"/>
                <a:tab pos="3922472" algn="l"/>
              </a:tabLst>
            </a:pPr>
            <a:r>
              <a:rPr spc="253" dirty="0"/>
              <a:t>A </a:t>
            </a:r>
            <a:r>
              <a:rPr spc="107" dirty="0"/>
              <a:t>reference </a:t>
            </a:r>
            <a:r>
              <a:rPr spc="-33" dirty="0"/>
              <a:t>to </a:t>
            </a:r>
            <a:r>
              <a:rPr spc="27" dirty="0"/>
              <a:t>the </a:t>
            </a:r>
            <a:r>
              <a:rPr spc="33" dirty="0"/>
              <a:t>most </a:t>
            </a:r>
            <a:r>
              <a:rPr spc="80" dirty="0"/>
              <a:t>recent  </a:t>
            </a:r>
            <a:r>
              <a:rPr spc="7" dirty="0"/>
              <a:t>commit</a:t>
            </a:r>
          </a:p>
          <a:p>
            <a:pPr marL="4226350" lvl="1" indent="-380905">
              <a:lnSpc>
                <a:spcPct val="100000"/>
              </a:lnSpc>
              <a:spcBef>
                <a:spcPts val="400"/>
              </a:spcBef>
              <a:buClr>
                <a:srgbClr val="E5425D"/>
              </a:buClr>
              <a:buFont typeface="Arial"/>
              <a:buChar char="•"/>
              <a:tabLst>
                <a:tab pos="4226350" algn="l"/>
                <a:tab pos="4227196" algn="l"/>
              </a:tabLst>
            </a:pPr>
            <a:r>
              <a:rPr spc="-53" dirty="0">
                <a:solidFill>
                  <a:srgbClr val="202020"/>
                </a:solidFill>
                <a:latin typeface="Calibri"/>
                <a:cs typeface="Calibri"/>
              </a:rPr>
              <a:t>(in </a:t>
            </a:r>
            <a:r>
              <a:rPr spc="20" dirty="0">
                <a:solidFill>
                  <a:srgbClr val="202020"/>
                </a:solidFill>
                <a:latin typeface="Calibri"/>
                <a:cs typeface="Calibri"/>
              </a:rPr>
              <a:t>most </a:t>
            </a:r>
            <a:r>
              <a:rPr spc="127" dirty="0">
                <a:solidFill>
                  <a:srgbClr val="202020"/>
                </a:solidFill>
                <a:latin typeface="Calibri"/>
                <a:cs typeface="Calibri"/>
              </a:rPr>
              <a:t>cases </a:t>
            </a:r>
            <a:r>
              <a:rPr spc="187" dirty="0">
                <a:solidFill>
                  <a:srgbClr val="202020"/>
                </a:solidFill>
                <a:latin typeface="Calibri"/>
                <a:cs typeface="Calibri"/>
              </a:rPr>
              <a:t>– </a:t>
            </a:r>
            <a:r>
              <a:rPr spc="-7" dirty="0">
                <a:solidFill>
                  <a:srgbClr val="202020"/>
                </a:solidFill>
                <a:latin typeface="Calibri"/>
                <a:cs typeface="Calibri"/>
              </a:rPr>
              <a:t>not </a:t>
            </a:r>
            <a:r>
              <a:rPr spc="53" dirty="0">
                <a:solidFill>
                  <a:srgbClr val="202020"/>
                </a:solidFill>
                <a:latin typeface="Calibri"/>
                <a:cs typeface="Calibri"/>
              </a:rPr>
              <a:t>always</a:t>
            </a:r>
            <a:r>
              <a:rPr spc="7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pc="-67" dirty="0">
                <a:solidFill>
                  <a:srgbClr val="202020"/>
                </a:solidFill>
                <a:latin typeface="Calibri"/>
                <a:cs typeface="Calibri"/>
              </a:rPr>
              <a:t>true!)</a:t>
            </a:r>
            <a:endParaRPr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28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1" y="-47531"/>
            <a:ext cx="4953403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87" dirty="0"/>
              <a:t>So, </a:t>
            </a:r>
            <a:r>
              <a:rPr sz="4266" dirty="0"/>
              <a:t>what </a:t>
            </a:r>
            <a:r>
              <a:rPr sz="4266" spc="107" dirty="0"/>
              <a:t>is</a:t>
            </a:r>
            <a:r>
              <a:rPr sz="4266" spc="173" dirty="0"/>
              <a:t> </a:t>
            </a:r>
            <a:r>
              <a:rPr sz="4266" spc="193" dirty="0">
                <a:solidFill>
                  <a:srgbClr val="0000FF"/>
                </a:solidFill>
              </a:rPr>
              <a:t>MASTER</a:t>
            </a:r>
            <a:r>
              <a:rPr sz="4266" spc="193" dirty="0"/>
              <a:t>?</a:t>
            </a:r>
            <a:endParaRPr sz="4266"/>
          </a:p>
        </p:txBody>
      </p:sp>
      <p:sp>
        <p:nvSpPr>
          <p:cNvPr id="3" name="object 3"/>
          <p:cNvSpPr/>
          <p:nvPr/>
        </p:nvSpPr>
        <p:spPr>
          <a:xfrm>
            <a:off x="3799471" y="2941097"/>
            <a:ext cx="7830696" cy="2160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395148" y="2986441"/>
            <a:ext cx="1799545" cy="1696278"/>
          </a:xfrm>
          <a:custGeom>
            <a:avLst/>
            <a:gdLst/>
            <a:ahLst/>
            <a:cxnLst/>
            <a:rect l="l" t="t" r="r" b="b"/>
            <a:pathLst>
              <a:path w="1350010" h="1272539">
                <a:moveTo>
                  <a:pt x="0" y="0"/>
                </a:moveTo>
                <a:lnTo>
                  <a:pt x="1349416" y="0"/>
                </a:lnTo>
                <a:lnTo>
                  <a:pt x="1349416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0222" y="1680777"/>
            <a:ext cx="7210875" cy="1569249"/>
          </a:xfrm>
          <a:prstGeom prst="rect">
            <a:avLst/>
          </a:prstGeom>
        </p:spPr>
        <p:txBody>
          <a:bodyPr vert="horz" wrap="square" lIns="0" tIns="99034" rIns="0" bIns="0" rtlCol="0">
            <a:spAutoFit/>
          </a:bodyPr>
          <a:lstStyle/>
          <a:p>
            <a:pPr marL="694093" indent="-677164">
              <a:spcBef>
                <a:spcPts val="7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main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3732" spc="2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ct val="100400"/>
              </a:lnSpc>
              <a:spcBef>
                <a:spcPts val="4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spc="67" dirty="0">
                <a:solidFill>
                  <a:srgbClr val="202020"/>
                </a:solidFill>
                <a:latin typeface="Calibri"/>
                <a:cs typeface="Calibri"/>
              </a:rPr>
              <a:t>Doesn’t </a:t>
            </a:r>
            <a:r>
              <a:rPr sz="2733" i="1" spc="53" dirty="0">
                <a:solidFill>
                  <a:srgbClr val="2B2B2B"/>
                </a:solidFill>
                <a:latin typeface="Cambria"/>
                <a:cs typeface="Cambria"/>
              </a:rPr>
              <a:t>have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2666" spc="152" dirty="0">
                <a:solidFill>
                  <a:srgbClr val="202020"/>
                </a:solidFill>
                <a:latin typeface="Calibri"/>
                <a:cs typeface="Calibri"/>
              </a:rPr>
              <a:t>be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2666" spc="13" dirty="0">
                <a:solidFill>
                  <a:srgbClr val="202020"/>
                </a:solidFill>
                <a:latin typeface="Calibri"/>
                <a:cs typeface="Calibri"/>
              </a:rPr>
              <a:t>master,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but </a:t>
            </a:r>
            <a:r>
              <a:rPr sz="2666" spc="27" dirty="0">
                <a:solidFill>
                  <a:srgbClr val="202020"/>
                </a:solidFill>
                <a:latin typeface="Calibri"/>
                <a:cs typeface="Calibri"/>
              </a:rPr>
              <a:t>almost 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always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-53" dirty="0">
                <a:solidFill>
                  <a:srgbClr val="202020"/>
                </a:solidFill>
                <a:latin typeface="Calibri"/>
                <a:cs typeface="Calibri"/>
              </a:rPr>
              <a:t>is!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571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633" y="938077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87" dirty="0">
                <a:solidFill>
                  <a:srgbClr val="202020"/>
                </a:solidFill>
              </a:rPr>
              <a:t>Branching </a:t>
            </a:r>
            <a:r>
              <a:rPr spc="-20" dirty="0">
                <a:solidFill>
                  <a:srgbClr val="202020"/>
                </a:solidFill>
              </a:rPr>
              <a:t>oﬀ </a:t>
            </a:r>
            <a:r>
              <a:rPr dirty="0">
                <a:solidFill>
                  <a:srgbClr val="202020"/>
                </a:solidFill>
              </a:rPr>
              <a:t>of </a:t>
            </a:r>
            <a:r>
              <a:rPr spc="20" dirty="0">
                <a:solidFill>
                  <a:srgbClr val="202020"/>
                </a:solidFill>
              </a:rPr>
              <a:t>the </a:t>
            </a:r>
            <a:r>
              <a:rPr spc="33" dirty="0">
                <a:solidFill>
                  <a:srgbClr val="0000FF"/>
                </a:solidFill>
              </a:rPr>
              <a:t>master  </a:t>
            </a:r>
            <a:r>
              <a:rPr spc="73" dirty="0">
                <a:solidFill>
                  <a:srgbClr val="202020"/>
                </a:solidFill>
              </a:rPr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7196485" cy="3572847"/>
          </a:xfrm>
          <a:prstGeom prst="rect">
            <a:avLst/>
          </a:prstGeom>
        </p:spPr>
        <p:txBody>
          <a:bodyPr vert="horz" wrap="square" lIns="0" tIns="44015" rIns="0" bIns="0" rtlCol="0">
            <a:spAutoFit/>
          </a:bodyPr>
          <a:lstStyle/>
          <a:p>
            <a:pPr marL="694093" marR="6772" indent="-677164">
              <a:lnSpc>
                <a:spcPts val="4399"/>
              </a:lnSpc>
              <a:spcBef>
                <a:spcPts val="3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start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points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specific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  <a:p>
            <a:pPr marL="694093" marR="51634" indent="-677164">
              <a:lnSpc>
                <a:spcPct val="99500"/>
              </a:lnSpc>
              <a:spcBef>
                <a:spcPts val="8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When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732" dirty="0">
                <a:solidFill>
                  <a:srgbClr val="414141"/>
                </a:solidFill>
                <a:latin typeface="Calibri"/>
                <a:cs typeface="Calibri"/>
              </a:rPr>
              <a:t>want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any  </a:t>
            </a: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changes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project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 </a:t>
            </a: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new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branch </a:t>
            </a:r>
            <a:r>
              <a:rPr sz="3732" spc="200" dirty="0">
                <a:solidFill>
                  <a:srgbClr val="414141"/>
                </a:solidFill>
                <a:latin typeface="Calibri"/>
                <a:cs typeface="Calibri"/>
              </a:rPr>
              <a:t>based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</a:t>
            </a:r>
            <a:r>
              <a:rPr sz="3732" spc="-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  </a:t>
            </a:r>
            <a:r>
              <a:rPr sz="3732" spc="7" dirty="0">
                <a:solidFill>
                  <a:srgbClr val="414141"/>
                </a:solidFill>
                <a:latin typeface="Calibri"/>
                <a:cs typeface="Calibri"/>
              </a:rPr>
              <a:t>commit</a:t>
            </a:r>
            <a:endParaRPr sz="373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3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579623" y="1343051"/>
            <a:ext cx="13088289" cy="470464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041313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87" dirty="0"/>
              <a:t>Branching </a:t>
            </a:r>
            <a:r>
              <a:rPr spc="-20" dirty="0"/>
              <a:t>oﬀ </a:t>
            </a:r>
            <a:r>
              <a:rPr dirty="0"/>
              <a:t>of </a:t>
            </a:r>
            <a:r>
              <a:rPr spc="20" dirty="0"/>
              <a:t>the </a:t>
            </a:r>
            <a:r>
              <a:rPr spc="33" dirty="0">
                <a:solidFill>
                  <a:srgbClr val="0000FF"/>
                </a:solidFill>
              </a:rPr>
              <a:t>master  </a:t>
            </a:r>
            <a:r>
              <a:rPr spc="73" dirty="0"/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94809" y="624177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95148" y="6197755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10287739" y="6065569"/>
            <a:ext cx="292816" cy="292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4105263" y="1625450"/>
            <a:ext cx="6568420" cy="4164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 txBox="1"/>
          <p:nvPr/>
        </p:nvSpPr>
        <p:spPr>
          <a:xfrm>
            <a:off x="101987" y="4836134"/>
            <a:ext cx="3373934" cy="1126415"/>
          </a:xfrm>
          <a:prstGeom prst="rect">
            <a:avLst/>
          </a:prstGeom>
        </p:spPr>
        <p:txBody>
          <a:bodyPr vert="horz" wrap="square" lIns="0" tIns="18622" rIns="0" bIns="0" rtlCol="0">
            <a:spAutoFit/>
          </a:bodyPr>
          <a:lstStyle/>
          <a:p>
            <a:pPr marL="16929" marR="6772" algn="ctr">
              <a:lnSpc>
                <a:spcPct val="99500"/>
              </a:lnSpc>
              <a:spcBef>
                <a:spcPts val="147"/>
              </a:spcBef>
            </a:pPr>
            <a:r>
              <a:rPr sz="2399" spc="93" dirty="0">
                <a:solidFill>
                  <a:srgbClr val="414141"/>
                </a:solidFill>
                <a:latin typeface="Calibri"/>
                <a:cs typeface="Calibri"/>
              </a:rPr>
              <a:t>Images </a:t>
            </a:r>
            <a:r>
              <a:rPr sz="2399" spc="-47" dirty="0">
                <a:solidFill>
                  <a:srgbClr val="414141"/>
                </a:solidFill>
                <a:latin typeface="Calibri"/>
                <a:cs typeface="Calibri"/>
              </a:rPr>
              <a:t>from:  </a:t>
            </a:r>
            <a:r>
              <a:rPr sz="2399" spc="-113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http:/</a:t>
            </a:r>
            <a:r>
              <a:rPr sz="2399" spc="-12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2399" spc="6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codingdomain.co</a:t>
            </a:r>
            <a:r>
              <a:rPr sz="2399" spc="10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2399" spc="-200" dirty="0">
                <a:solidFill>
                  <a:srgbClr val="414141"/>
                </a:solidFill>
                <a:latin typeface="Calibri"/>
                <a:cs typeface="Calibri"/>
                <a:hlinkClick r:id="rId4"/>
              </a:rPr>
              <a:t>/ </a:t>
            </a:r>
            <a:r>
              <a:rPr sz="2399" spc="-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git/merging/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58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49682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233" dirty="0"/>
              <a:t>Key </a:t>
            </a:r>
            <a:r>
              <a:rPr sz="4266" spc="160" dirty="0"/>
              <a:t>Concepts:</a:t>
            </a:r>
            <a:r>
              <a:rPr sz="4266" spc="-53" dirty="0"/>
              <a:t> </a:t>
            </a:r>
            <a:r>
              <a:rPr sz="4266" spc="100" dirty="0">
                <a:solidFill>
                  <a:srgbClr val="0000FF"/>
                </a:solidFill>
              </a:rPr>
              <a:t>Merging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63194"/>
            <a:ext cx="6943398" cy="1741776"/>
          </a:xfrm>
          <a:prstGeom prst="rect">
            <a:avLst/>
          </a:prstGeom>
        </p:spPr>
        <p:txBody>
          <a:bodyPr vert="horz" wrap="square" lIns="0" tIns="18622" rIns="0" bIns="0" rtlCol="0">
            <a:spAutoFit/>
          </a:bodyPr>
          <a:lstStyle/>
          <a:p>
            <a:pPr marL="694093" marR="6772" indent="-677164">
              <a:lnSpc>
                <a:spcPct val="99700"/>
              </a:lnSpc>
              <a:spcBef>
                <a:spcPts val="14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40" dirty="0">
                <a:solidFill>
                  <a:srgbClr val="414141"/>
                </a:solidFill>
                <a:latin typeface="Calibri"/>
                <a:cs typeface="Calibri"/>
              </a:rPr>
              <a:t>Once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you’re 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done </a:t>
            </a:r>
            <a:r>
              <a:rPr sz="3732" spc="-53" dirty="0">
                <a:solidFill>
                  <a:srgbClr val="414141"/>
                </a:solidFill>
                <a:latin typeface="Calibri"/>
                <a:cs typeface="Calibri"/>
              </a:rPr>
              <a:t>with </a:t>
            </a: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your  </a:t>
            </a:r>
            <a:r>
              <a:rPr sz="3732" spc="13" dirty="0">
                <a:solidFill>
                  <a:srgbClr val="414141"/>
                </a:solidFill>
                <a:latin typeface="Calibri"/>
                <a:cs typeface="Calibri"/>
              </a:rPr>
              <a:t>feature,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732" spc="147" dirty="0">
                <a:solidFill>
                  <a:srgbClr val="0000FF"/>
                </a:solidFill>
                <a:latin typeface="Calibri"/>
                <a:cs typeface="Calibri"/>
              </a:rPr>
              <a:t>merge </a:t>
            </a:r>
            <a:r>
              <a:rPr sz="3732" spc="-147" dirty="0">
                <a:solidFill>
                  <a:srgbClr val="202020"/>
                </a:solidFill>
                <a:latin typeface="Calibri"/>
                <a:cs typeface="Calibri"/>
              </a:rPr>
              <a:t>it </a:t>
            </a:r>
            <a:r>
              <a:rPr sz="3732" spc="193" dirty="0">
                <a:solidFill>
                  <a:srgbClr val="202020"/>
                </a:solidFill>
                <a:latin typeface="Calibri"/>
                <a:cs typeface="Calibri"/>
              </a:rPr>
              <a:t>back </a:t>
            </a:r>
            <a:r>
              <a:rPr sz="3732" spc="-20" dirty="0">
                <a:solidFill>
                  <a:srgbClr val="202020"/>
                </a:solidFill>
                <a:latin typeface="Calibri"/>
                <a:cs typeface="Calibri"/>
              </a:rPr>
              <a:t>into  </a:t>
            </a:r>
            <a:r>
              <a:rPr sz="3732" spc="47" dirty="0">
                <a:solidFill>
                  <a:srgbClr val="202020"/>
                </a:solidFill>
                <a:latin typeface="Calibri"/>
                <a:cs typeface="Calibri"/>
              </a:rPr>
              <a:t>master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9067" y="3105908"/>
            <a:ext cx="5420147" cy="287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6272400" y="6283541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0863" y="6158796"/>
            <a:ext cx="4183983" cy="8464"/>
          </a:xfrm>
          <a:custGeom>
            <a:avLst/>
            <a:gdLst/>
            <a:ahLst/>
            <a:cxnLst/>
            <a:rect l="l" t="t" r="r" b="b"/>
            <a:pathLst>
              <a:path w="3138804" h="6350">
                <a:moveTo>
                  <a:pt x="0" y="0"/>
                </a:moveTo>
                <a:lnTo>
                  <a:pt x="3138386" y="6253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7"/>
          <p:cNvSpPr/>
          <p:nvPr/>
        </p:nvSpPr>
        <p:spPr>
          <a:xfrm>
            <a:off x="9396195" y="6020364"/>
            <a:ext cx="292768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7618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633" y="938077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0222" y="1681934"/>
            <a:ext cx="7251504" cy="4122124"/>
          </a:xfrm>
          <a:prstGeom prst="rect">
            <a:avLst/>
          </a:prstGeom>
        </p:spPr>
        <p:txBody>
          <a:bodyPr vert="horz" wrap="square" lIns="0" tIns="114270" rIns="0" bIns="0" rtlCol="0">
            <a:spAutoFit/>
          </a:bodyPr>
          <a:lstStyle/>
          <a:p>
            <a:pPr marL="694093" marR="6772" indent="-677164">
              <a:lnSpc>
                <a:spcPct val="79900"/>
              </a:lnSpc>
              <a:spcBef>
                <a:spcPts val="9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27" dirty="0">
                <a:solidFill>
                  <a:srgbClr val="202020"/>
                </a:solidFill>
                <a:latin typeface="Calibri"/>
                <a:cs typeface="Calibri"/>
              </a:rPr>
              <a:t>There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are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40" dirty="0">
                <a:solidFill>
                  <a:srgbClr val="202020"/>
                </a:solidFill>
                <a:latin typeface="Calibri"/>
                <a:cs typeface="Calibri"/>
              </a:rPr>
              <a:t>lot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‘states’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and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‘places’ 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can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80" dirty="0">
                <a:solidFill>
                  <a:srgbClr val="202020"/>
                </a:solidFill>
                <a:latin typeface="Calibri"/>
                <a:cs typeface="Calibri"/>
              </a:rPr>
              <a:t>be</a:t>
            </a:r>
            <a:endParaRPr sz="3199">
              <a:latin typeface="Calibri"/>
              <a:cs typeface="Calibri"/>
            </a:endParaRPr>
          </a:p>
          <a:p>
            <a:pPr marL="694093" marR="39783" indent="-677164">
              <a:lnSpc>
                <a:spcPct val="77200"/>
              </a:lnSpc>
              <a:spcBef>
                <a:spcPts val="87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Local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3199" spc="27" dirty="0">
                <a:solidFill>
                  <a:srgbClr val="202020"/>
                </a:solidFill>
                <a:latin typeface="Calibri"/>
                <a:cs typeface="Calibri"/>
              </a:rPr>
              <a:t>computer: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47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47" dirty="0">
                <a:solidFill>
                  <a:srgbClr val="0000FF"/>
                </a:solidFill>
                <a:latin typeface="Calibri"/>
                <a:cs typeface="Calibri"/>
              </a:rPr>
              <a:t>working  </a:t>
            </a:r>
            <a:r>
              <a:rPr sz="3199" spc="27" dirty="0">
                <a:solidFill>
                  <a:srgbClr val="0000FF"/>
                </a:solidFill>
                <a:latin typeface="Calibri"/>
                <a:cs typeface="Calibri"/>
              </a:rPr>
              <a:t>directory</a:t>
            </a:r>
            <a:r>
              <a:rPr sz="3199" spc="27" dirty="0">
                <a:solidFill>
                  <a:srgbClr val="202020"/>
                </a:solidFill>
                <a:latin typeface="Calibri"/>
                <a:cs typeface="Calibri"/>
              </a:rPr>
              <a:t>’</a:t>
            </a:r>
            <a:endParaRPr sz="3199">
              <a:latin typeface="Calibri"/>
              <a:cs typeface="Calibri"/>
            </a:endParaRPr>
          </a:p>
          <a:p>
            <a:pPr marL="694093" marR="157441" indent="-677164">
              <a:lnSpc>
                <a:spcPct val="80300"/>
              </a:lnSpc>
              <a:spcBef>
                <a:spcPts val="7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60" dirty="0">
                <a:solidFill>
                  <a:srgbClr val="202020"/>
                </a:solidFill>
                <a:latin typeface="Calibri"/>
                <a:cs typeface="Calibri"/>
              </a:rPr>
              <a:t>When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ready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180" dirty="0">
                <a:solidFill>
                  <a:srgbClr val="202020"/>
                </a:solidFill>
                <a:latin typeface="Calibri"/>
                <a:cs typeface="Calibri"/>
              </a:rPr>
              <a:t>be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put in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 </a:t>
            </a:r>
            <a:r>
              <a:rPr sz="3199" spc="7" dirty="0">
                <a:solidFill>
                  <a:srgbClr val="202020"/>
                </a:solidFill>
                <a:latin typeface="Calibri"/>
                <a:cs typeface="Calibri"/>
              </a:rPr>
              <a:t>commit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you </a:t>
            </a: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add </a:t>
            </a:r>
            <a:r>
              <a:rPr sz="3199" spc="-127" dirty="0">
                <a:solidFill>
                  <a:srgbClr val="202020"/>
                </a:solidFill>
                <a:latin typeface="Calibri"/>
                <a:cs typeface="Calibri"/>
              </a:rPr>
              <a:t>it </a:t>
            </a:r>
            <a:r>
              <a:rPr sz="3199" spc="33" dirty="0">
                <a:solidFill>
                  <a:srgbClr val="202020"/>
                </a:solidFill>
                <a:latin typeface="Calibri"/>
                <a:cs typeface="Calibri"/>
              </a:rPr>
              <a:t>onto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4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’ </a:t>
            </a:r>
            <a:r>
              <a:rPr sz="3199" spc="13" dirty="0">
                <a:solidFill>
                  <a:srgbClr val="414141"/>
                </a:solidFill>
                <a:latin typeface="Calibri"/>
                <a:cs typeface="Calibri"/>
              </a:rPr>
              <a:t>or  </a:t>
            </a:r>
            <a:r>
              <a:rPr sz="3199" spc="60" dirty="0">
                <a:solidFill>
                  <a:srgbClr val="414141"/>
                </a:solidFill>
                <a:latin typeface="Calibri"/>
                <a:cs typeface="Calibri"/>
              </a:rPr>
              <a:t>‘</a:t>
            </a:r>
            <a:r>
              <a:rPr sz="3199" spc="60" dirty="0">
                <a:solidFill>
                  <a:srgbClr val="0000FF"/>
                </a:solidFill>
                <a:latin typeface="Calibri"/>
                <a:cs typeface="Calibri"/>
              </a:rPr>
              <a:t>staging</a:t>
            </a:r>
            <a:r>
              <a:rPr sz="3199" spc="60" dirty="0">
                <a:solidFill>
                  <a:srgbClr val="202020"/>
                </a:solidFill>
                <a:latin typeface="Calibri"/>
                <a:cs typeface="Calibri"/>
              </a:rPr>
              <a:t>’</a:t>
            </a:r>
            <a:endParaRPr sz="3199">
              <a:latin typeface="Calibri"/>
              <a:cs typeface="Calibri"/>
            </a:endParaRPr>
          </a:p>
          <a:p>
            <a:pPr marL="998817" marR="495176" lvl="1" indent="-372440">
              <a:lnSpc>
                <a:spcPct val="79600"/>
              </a:lnSpc>
              <a:spcBef>
                <a:spcPts val="627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Staging </a:t>
            </a:r>
            <a:r>
              <a:rPr sz="2666" spc="67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2666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new </a:t>
            </a:r>
            <a:r>
              <a:rPr sz="2666" spc="47" dirty="0">
                <a:solidFill>
                  <a:srgbClr val="202020"/>
                </a:solidFill>
                <a:latin typeface="Calibri"/>
                <a:cs typeface="Calibri"/>
              </a:rPr>
              <a:t>preferred </a:t>
            </a:r>
            <a:r>
              <a:rPr sz="2666" spc="-27" dirty="0">
                <a:solidFill>
                  <a:srgbClr val="202020"/>
                </a:solidFill>
                <a:latin typeface="Calibri"/>
                <a:cs typeface="Calibri"/>
              </a:rPr>
              <a:t>term </a:t>
            </a:r>
            <a:r>
              <a:rPr sz="2666" spc="247" dirty="0">
                <a:solidFill>
                  <a:srgbClr val="202020"/>
                </a:solidFill>
                <a:latin typeface="Calibri"/>
                <a:cs typeface="Calibri"/>
              </a:rPr>
              <a:t>– </a:t>
            </a:r>
            <a:r>
              <a:rPr sz="2666" dirty="0">
                <a:solidFill>
                  <a:srgbClr val="202020"/>
                </a:solidFill>
                <a:latin typeface="Calibri"/>
                <a:cs typeface="Calibri"/>
              </a:rPr>
              <a:t>but  </a:t>
            </a:r>
            <a:r>
              <a:rPr sz="2666" spc="73" dirty="0">
                <a:solidFill>
                  <a:srgbClr val="202020"/>
                </a:solidFill>
                <a:latin typeface="Calibri"/>
                <a:cs typeface="Calibri"/>
              </a:rPr>
              <a:t>you </a:t>
            </a: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can </a:t>
            </a:r>
            <a:r>
              <a:rPr sz="2666" spc="180" dirty="0">
                <a:solidFill>
                  <a:srgbClr val="202020"/>
                </a:solidFill>
                <a:latin typeface="Calibri"/>
                <a:cs typeface="Calibri"/>
              </a:rPr>
              <a:t>see </a:t>
            </a:r>
            <a:r>
              <a:rPr sz="2666" spc="27" dirty="0">
                <a:solidFill>
                  <a:srgbClr val="202020"/>
                </a:solidFill>
                <a:latin typeface="Calibri"/>
                <a:cs typeface="Calibri"/>
              </a:rPr>
              <a:t>both </a:t>
            </a:r>
            <a:r>
              <a:rPr sz="2666" spc="33" dirty="0">
                <a:solidFill>
                  <a:srgbClr val="202020"/>
                </a:solidFill>
                <a:latin typeface="Calibri"/>
                <a:cs typeface="Calibri"/>
              </a:rPr>
              <a:t>‘index’ </a:t>
            </a: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and </a:t>
            </a:r>
            <a:r>
              <a:rPr sz="2666" spc="53" dirty="0">
                <a:solidFill>
                  <a:srgbClr val="202020"/>
                </a:solidFill>
                <a:latin typeface="Calibri"/>
                <a:cs typeface="Calibri"/>
              </a:rPr>
              <a:t>‘staging’  </a:t>
            </a:r>
            <a:r>
              <a:rPr sz="2666" spc="113" dirty="0">
                <a:solidFill>
                  <a:srgbClr val="202020"/>
                </a:solidFill>
                <a:latin typeface="Calibri"/>
                <a:cs typeface="Calibri"/>
              </a:rPr>
              <a:t>being</a:t>
            </a:r>
            <a:r>
              <a:rPr sz="2666" spc="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666" spc="127" dirty="0">
                <a:solidFill>
                  <a:srgbClr val="202020"/>
                </a:solidFill>
                <a:latin typeface="Calibri"/>
                <a:cs typeface="Calibri"/>
              </a:rPr>
              <a:t>used</a:t>
            </a:r>
            <a:endParaRPr sz="26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68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5" y="2515025"/>
            <a:ext cx="8639676" cy="1658185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 marR="6772">
              <a:spcBef>
                <a:spcPts val="133"/>
              </a:spcBef>
            </a:pPr>
            <a:r>
              <a:rPr sz="5332" dirty="0">
                <a:solidFill>
                  <a:srgbClr val="FFFFFF"/>
                </a:solidFill>
                <a:latin typeface="Calibri"/>
                <a:cs typeface="Calibri"/>
              </a:rPr>
              <a:t>Install </a:t>
            </a:r>
            <a:r>
              <a:rPr sz="5332" spc="40" dirty="0">
                <a:solidFill>
                  <a:srgbClr val="FFFFFF"/>
                </a:solidFill>
                <a:latin typeface="Calibri"/>
                <a:cs typeface="Calibri"/>
              </a:rPr>
              <a:t>git </a:t>
            </a:r>
            <a:r>
              <a:rPr sz="5332" spc="18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5332" spc="2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5332" spc="140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5332" spc="127" dirty="0">
                <a:solidFill>
                  <a:srgbClr val="FFFFFF"/>
                </a:solidFill>
                <a:latin typeface="Calibri"/>
                <a:cs typeface="Calibri"/>
              </a:rPr>
              <a:t>GitHub  </a:t>
            </a:r>
            <a:r>
              <a:rPr sz="5332" spc="147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2771" y="2280060"/>
            <a:ext cx="534954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-2546" dirty="0">
                <a:solidFill>
                  <a:srgbClr val="3D8CA0"/>
                </a:solidFill>
              </a:rPr>
              <a:t>1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96298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0222" y="524070"/>
            <a:ext cx="6951862" cy="5132509"/>
          </a:xfrm>
          <a:prstGeom prst="rect">
            <a:avLst/>
          </a:prstGeom>
        </p:spPr>
        <p:txBody>
          <a:bodyPr vert="horz" wrap="square" lIns="0" tIns="108345" rIns="0" bIns="0" rtlCol="0">
            <a:spAutoFit/>
          </a:bodyPr>
          <a:lstStyle/>
          <a:p>
            <a:pPr marL="16929" marR="6772">
              <a:lnSpc>
                <a:spcPct val="79500"/>
              </a:lnSpc>
              <a:spcBef>
                <a:spcPts val="853"/>
              </a:spcBef>
            </a:pPr>
            <a:r>
              <a:rPr sz="2933" spc="160" dirty="0">
                <a:solidFill>
                  <a:srgbClr val="414141"/>
                </a:solidFill>
                <a:latin typeface="Calibri"/>
                <a:cs typeface="Calibri"/>
              </a:rPr>
              <a:t>Key </a:t>
            </a:r>
            <a:r>
              <a:rPr sz="2933" spc="107" dirty="0">
                <a:solidFill>
                  <a:srgbClr val="414141"/>
                </a:solidFill>
                <a:latin typeface="Calibri"/>
                <a:cs typeface="Calibri"/>
              </a:rPr>
              <a:t>Concepts: </a:t>
            </a:r>
            <a:r>
              <a:rPr sz="2933" spc="120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2933" spc="127" dirty="0">
                <a:solidFill>
                  <a:srgbClr val="414141"/>
                </a:solidFill>
                <a:latin typeface="Calibri"/>
                <a:cs typeface="Calibri"/>
              </a:rPr>
              <a:t>do </a:t>
            </a:r>
            <a:r>
              <a:rPr sz="2933" spc="8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2933" spc="107" dirty="0">
                <a:solidFill>
                  <a:srgbClr val="414141"/>
                </a:solidFill>
                <a:latin typeface="Calibri"/>
                <a:cs typeface="Calibri"/>
              </a:rPr>
              <a:t>make </a:t>
            </a:r>
            <a:r>
              <a:rPr sz="2933" spc="12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933" spc="-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933" spc="7" dirty="0">
                <a:solidFill>
                  <a:srgbClr val="414141"/>
                </a:solidFill>
                <a:latin typeface="Calibri"/>
                <a:cs typeface="Calibri"/>
              </a:rPr>
              <a:t>commit  </a:t>
            </a:r>
            <a:r>
              <a:rPr sz="2933" spc="67" dirty="0">
                <a:solidFill>
                  <a:srgbClr val="414141"/>
                </a:solidFill>
                <a:latin typeface="Calibri"/>
                <a:cs typeface="Calibri"/>
              </a:rPr>
              <a:t>anyway?</a:t>
            </a:r>
            <a:endParaRPr sz="2933">
              <a:latin typeface="Calibri"/>
              <a:cs typeface="Calibri"/>
            </a:endParaRPr>
          </a:p>
          <a:p>
            <a:pPr>
              <a:spcBef>
                <a:spcPts val="67"/>
              </a:spcBef>
            </a:pPr>
            <a:endParaRPr sz="2933">
              <a:latin typeface="Times New Roman"/>
              <a:cs typeface="Times New Roman"/>
            </a:endParaRPr>
          </a:p>
          <a:p>
            <a:pPr marL="702558" indent="-685629"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200" dirty="0">
                <a:solidFill>
                  <a:srgbClr val="202020"/>
                </a:solidFill>
                <a:latin typeface="Calibri"/>
                <a:cs typeface="Calibri"/>
              </a:rPr>
              <a:t>The</a:t>
            </a:r>
            <a:r>
              <a:rPr sz="3732" spc="11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732" spc="127" dirty="0">
                <a:solidFill>
                  <a:srgbClr val="202020"/>
                </a:solidFill>
                <a:latin typeface="Calibri"/>
                <a:cs typeface="Calibri"/>
              </a:rPr>
              <a:t>process:</a:t>
            </a:r>
            <a:endParaRPr sz="3732">
              <a:latin typeface="Calibri"/>
              <a:cs typeface="Calibri"/>
            </a:endParaRPr>
          </a:p>
          <a:p>
            <a:pPr marL="998817" lvl="1" indent="-372440">
              <a:spcBef>
                <a:spcPts val="6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Make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some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sz="3199" spc="14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</a:t>
            </a:r>
            <a:endParaRPr sz="3199">
              <a:latin typeface="Calibri"/>
              <a:cs typeface="Calibri"/>
            </a:endParaRPr>
          </a:p>
          <a:p>
            <a:pPr marL="998817" marR="118504" lvl="1" indent="-372440">
              <a:lnSpc>
                <a:spcPct val="99400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93" dirty="0">
                <a:solidFill>
                  <a:srgbClr val="202020"/>
                </a:solidFill>
                <a:latin typeface="Calibri"/>
                <a:cs typeface="Calibri"/>
              </a:rPr>
              <a:t>Use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13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-13" dirty="0">
                <a:solidFill>
                  <a:srgbClr val="0000FF"/>
                </a:solidFill>
                <a:latin typeface="Calibri"/>
                <a:cs typeface="Calibri"/>
              </a:rPr>
              <a:t>git </a:t>
            </a:r>
            <a:r>
              <a:rPr sz="3199" spc="80" dirty="0">
                <a:solidFill>
                  <a:srgbClr val="0000FF"/>
                </a:solidFill>
                <a:latin typeface="Calibri"/>
                <a:cs typeface="Calibri"/>
              </a:rPr>
              <a:t>add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’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command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put 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file </a:t>
            </a:r>
            <a:r>
              <a:rPr sz="3199" spc="33" dirty="0">
                <a:solidFill>
                  <a:srgbClr val="202020"/>
                </a:solidFill>
                <a:latin typeface="Calibri"/>
                <a:cs typeface="Calibri"/>
              </a:rPr>
              <a:t>onto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107" dirty="0">
                <a:solidFill>
                  <a:srgbClr val="0000FF"/>
                </a:solidFill>
                <a:latin typeface="Calibri"/>
                <a:cs typeface="Calibri"/>
              </a:rPr>
              <a:t>staging  </a:t>
            </a:r>
            <a:r>
              <a:rPr sz="3199" spc="40" dirty="0">
                <a:solidFill>
                  <a:srgbClr val="0000FF"/>
                </a:solidFill>
                <a:latin typeface="Calibri"/>
                <a:cs typeface="Calibri"/>
              </a:rPr>
              <a:t>environment</a:t>
            </a:r>
            <a:endParaRPr sz="3199">
              <a:latin typeface="Calibri"/>
              <a:cs typeface="Calibri"/>
            </a:endParaRPr>
          </a:p>
          <a:p>
            <a:pPr marL="998817" marR="188759" lvl="1" indent="-372440">
              <a:lnSpc>
                <a:spcPts val="3759"/>
              </a:lnSpc>
              <a:spcBef>
                <a:spcPts val="98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93" dirty="0">
                <a:solidFill>
                  <a:srgbClr val="202020"/>
                </a:solidFill>
                <a:latin typeface="Calibri"/>
                <a:cs typeface="Calibri"/>
              </a:rPr>
              <a:t>Use </a:t>
            </a:r>
            <a:r>
              <a:rPr sz="3199" spc="2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3199" spc="-13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3199" spc="-13" dirty="0">
                <a:solidFill>
                  <a:srgbClr val="0000FF"/>
                </a:solidFill>
                <a:latin typeface="Calibri"/>
                <a:cs typeface="Calibri"/>
              </a:rPr>
              <a:t>git </a:t>
            </a:r>
            <a:r>
              <a:rPr sz="3199" spc="-7" dirty="0">
                <a:solidFill>
                  <a:srgbClr val="0000FF"/>
                </a:solidFill>
                <a:latin typeface="Calibri"/>
                <a:cs typeface="Calibri"/>
              </a:rPr>
              <a:t>commit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’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command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to  </a:t>
            </a:r>
            <a:r>
              <a:rPr sz="3199" spc="80" dirty="0">
                <a:solidFill>
                  <a:srgbClr val="202020"/>
                </a:solidFill>
                <a:latin typeface="Calibri"/>
                <a:cs typeface="Calibri"/>
              </a:rPr>
              <a:t>create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93" dirty="0">
                <a:solidFill>
                  <a:srgbClr val="202020"/>
                </a:solidFill>
                <a:latin typeface="Calibri"/>
                <a:cs typeface="Calibri"/>
              </a:rPr>
              <a:t>new</a:t>
            </a: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-7" dirty="0">
                <a:solidFill>
                  <a:srgbClr val="202020"/>
                </a:solidFill>
                <a:latin typeface="Calibri"/>
                <a:cs typeface="Calibri"/>
              </a:rPr>
              <a:t>commit’</a:t>
            </a:r>
            <a:endParaRPr sz="31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3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633" y="938077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/>
          <p:nvPr/>
        </p:nvSpPr>
        <p:spPr>
          <a:xfrm>
            <a:off x="3793433" y="1270491"/>
            <a:ext cx="8172758" cy="4770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6194809" y="5652296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95148" y="5608280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/>
          <p:nvPr/>
        </p:nvSpPr>
        <p:spPr>
          <a:xfrm>
            <a:off x="10287739" y="5476094"/>
            <a:ext cx="292816" cy="292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1517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633" y="938077"/>
            <a:ext cx="12798266" cy="1094288"/>
          </a:xfrm>
          <a:prstGeom prst="rect">
            <a:avLst/>
          </a:prstGeom>
        </p:spPr>
        <p:txBody>
          <a:bodyPr vert="horz" wrap="square" lIns="0" tIns="108345" rIns="0" bIns="0" rtlCol="0" anchor="b">
            <a:spAutoFit/>
          </a:bodyPr>
          <a:lstStyle/>
          <a:p>
            <a:pPr marL="3199600" marR="6772">
              <a:lnSpc>
                <a:spcPct val="79500"/>
              </a:lnSpc>
              <a:spcBef>
                <a:spcPts val="853"/>
              </a:spcBef>
            </a:pPr>
            <a:r>
              <a:rPr spc="160" dirty="0"/>
              <a:t>Key </a:t>
            </a:r>
            <a:r>
              <a:rPr spc="107" dirty="0"/>
              <a:t>Concepts: </a:t>
            </a:r>
            <a:r>
              <a:rPr spc="120" dirty="0"/>
              <a:t>How </a:t>
            </a:r>
            <a:r>
              <a:rPr spc="127" dirty="0"/>
              <a:t>do </a:t>
            </a:r>
            <a:r>
              <a:rPr spc="80" dirty="0"/>
              <a:t>you </a:t>
            </a:r>
            <a:r>
              <a:rPr spc="107" dirty="0"/>
              <a:t>make </a:t>
            </a:r>
            <a:r>
              <a:rPr spc="120" dirty="0"/>
              <a:t>a</a:t>
            </a:r>
            <a:r>
              <a:rPr spc="-73" dirty="0"/>
              <a:t> </a:t>
            </a:r>
            <a:r>
              <a:rPr spc="7" dirty="0"/>
              <a:t>commit  </a:t>
            </a:r>
            <a:r>
              <a:rPr spc="67" dirty="0"/>
              <a:t>anyway?</a:t>
            </a:r>
          </a:p>
        </p:txBody>
      </p:sp>
      <p:sp>
        <p:nvSpPr>
          <p:cNvPr id="3" name="object 3"/>
          <p:cNvSpPr/>
          <p:nvPr/>
        </p:nvSpPr>
        <p:spPr>
          <a:xfrm>
            <a:off x="3975628" y="1421619"/>
            <a:ext cx="7794060" cy="4549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912562" y="2252905"/>
            <a:ext cx="1693739" cy="876918"/>
          </a:xfrm>
          <a:custGeom>
            <a:avLst/>
            <a:gdLst/>
            <a:ahLst/>
            <a:cxnLst/>
            <a:rect l="l" t="t" r="r" b="b"/>
            <a:pathLst>
              <a:path w="1270635" h="657860">
                <a:moveTo>
                  <a:pt x="0" y="0"/>
                </a:moveTo>
                <a:lnTo>
                  <a:pt x="1270039" y="0"/>
                </a:lnTo>
                <a:lnTo>
                  <a:pt x="1270039" y="657641"/>
                </a:lnTo>
                <a:lnTo>
                  <a:pt x="0" y="6576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/>
          <p:nvPr/>
        </p:nvSpPr>
        <p:spPr>
          <a:xfrm>
            <a:off x="4912562" y="2252905"/>
            <a:ext cx="1693739" cy="876918"/>
          </a:xfrm>
          <a:custGeom>
            <a:avLst/>
            <a:gdLst/>
            <a:ahLst/>
            <a:cxnLst/>
            <a:rect l="l" t="t" r="r" b="b"/>
            <a:pathLst>
              <a:path w="1270635" h="657860">
                <a:moveTo>
                  <a:pt x="0" y="0"/>
                </a:moveTo>
                <a:lnTo>
                  <a:pt x="1270038" y="0"/>
                </a:lnTo>
                <a:lnTo>
                  <a:pt x="1270038" y="657641"/>
                </a:lnTo>
                <a:lnTo>
                  <a:pt x="0" y="65764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/>
          <p:nvPr/>
        </p:nvSpPr>
        <p:spPr>
          <a:xfrm>
            <a:off x="6194809" y="5591838"/>
            <a:ext cx="2593510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Time </a:t>
            </a:r>
            <a:r>
              <a:rPr sz="2399" spc="113" dirty="0">
                <a:solidFill>
                  <a:srgbClr val="414141"/>
                </a:solidFill>
                <a:latin typeface="Calibri"/>
                <a:cs typeface="Calibri"/>
              </a:rPr>
              <a:t>going</a:t>
            </a:r>
            <a:r>
              <a:rPr sz="2399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7" dirty="0">
                <a:solidFill>
                  <a:srgbClr val="414141"/>
                </a:solidFill>
                <a:latin typeface="Calibri"/>
                <a:cs typeface="Calibri"/>
              </a:rPr>
              <a:t>forward</a:t>
            </a:r>
            <a:endParaRPr sz="2399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95148" y="5547821"/>
            <a:ext cx="6121499" cy="15236"/>
          </a:xfrm>
          <a:custGeom>
            <a:avLst/>
            <a:gdLst/>
            <a:ahLst/>
            <a:cxnLst/>
            <a:rect l="l" t="t" r="r" b="b"/>
            <a:pathLst>
              <a:path w="4592320" h="11429">
                <a:moveTo>
                  <a:pt x="0" y="0"/>
                </a:moveTo>
                <a:lnTo>
                  <a:pt x="4591742" y="10996"/>
                </a:lnTo>
              </a:path>
            </a:pathLst>
          </a:custGeom>
          <a:ln w="4889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8" name="object 8"/>
          <p:cNvSpPr/>
          <p:nvPr/>
        </p:nvSpPr>
        <p:spPr>
          <a:xfrm>
            <a:off x="10287739" y="5415634"/>
            <a:ext cx="292816" cy="29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2486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5" y="2921319"/>
            <a:ext cx="4687618" cy="837640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5332" spc="-40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5332" spc="133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5332" spc="3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32" spc="107" dirty="0">
                <a:solidFill>
                  <a:srgbClr val="FFFFFF"/>
                </a:solidFill>
                <a:latin typeface="Calibri"/>
                <a:cs typeface="Calibri"/>
              </a:rPr>
              <a:t>GitHub?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3449" y="2280060"/>
            <a:ext cx="913315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433" dirty="0">
                <a:solidFill>
                  <a:srgbClr val="3D8CA0"/>
                </a:solidFill>
              </a:rPr>
              <a:t>4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8090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3757375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27" dirty="0"/>
              <a:t> </a:t>
            </a:r>
            <a:r>
              <a:rPr sz="4266" spc="87" dirty="0"/>
              <a:t>GitHub?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89382"/>
            <a:ext cx="7027196" cy="4317878"/>
          </a:xfrm>
          <a:prstGeom prst="rect">
            <a:avLst/>
          </a:prstGeom>
        </p:spPr>
        <p:txBody>
          <a:bodyPr vert="horz" wrap="square" lIns="0" tIns="49940" rIns="0" bIns="0" rtlCol="0">
            <a:spAutoFit/>
          </a:bodyPr>
          <a:lstStyle/>
          <a:p>
            <a:pPr marL="694093" indent="-677164">
              <a:spcBef>
                <a:spcPts val="39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33" dirty="0">
                <a:solidFill>
                  <a:srgbClr val="414141"/>
                </a:solidFill>
                <a:latin typeface="Calibri"/>
                <a:cs typeface="Calibri"/>
                <a:hlinkClick r:id="rId2"/>
              </a:rPr>
              <a:t>www.github.com</a:t>
            </a:r>
            <a:endParaRPr sz="3199">
              <a:latin typeface="Calibri"/>
              <a:cs typeface="Calibri"/>
            </a:endParaRPr>
          </a:p>
          <a:p>
            <a:pPr marL="694093" marR="530727" indent="-677164">
              <a:lnSpc>
                <a:spcPts val="3492"/>
              </a:lnSpc>
              <a:spcBef>
                <a:spcPts val="66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20" dirty="0">
                <a:solidFill>
                  <a:srgbClr val="414141"/>
                </a:solidFill>
                <a:latin typeface="Calibri"/>
                <a:cs typeface="Calibri"/>
              </a:rPr>
              <a:t>Largest </a:t>
            </a:r>
            <a:r>
              <a:rPr sz="3199" spc="133" dirty="0">
                <a:solidFill>
                  <a:srgbClr val="414141"/>
                </a:solidFill>
                <a:latin typeface="Calibri"/>
                <a:cs typeface="Calibri"/>
              </a:rPr>
              <a:t>web-based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3199" spc="47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3199" spc="73" dirty="0">
                <a:solidFill>
                  <a:srgbClr val="414141"/>
                </a:solidFill>
                <a:latin typeface="Calibri"/>
                <a:cs typeface="Calibri"/>
              </a:rPr>
              <a:t>hosting</a:t>
            </a:r>
            <a:r>
              <a:rPr sz="3199" spc="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113" dirty="0">
                <a:solidFill>
                  <a:srgbClr val="414141"/>
                </a:solidFill>
                <a:latin typeface="Calibri"/>
                <a:cs typeface="Calibri"/>
              </a:rPr>
              <a:t>service</a:t>
            </a:r>
            <a:endParaRPr sz="3199">
              <a:latin typeface="Calibri"/>
              <a:cs typeface="Calibri"/>
            </a:endParaRPr>
          </a:p>
          <a:p>
            <a:pPr marL="1007281" lvl="1" indent="-380905">
              <a:spcBef>
                <a:spcPts val="267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666" spc="87" dirty="0">
                <a:solidFill>
                  <a:srgbClr val="202020"/>
                </a:solidFill>
                <a:latin typeface="Calibri"/>
                <a:cs typeface="Calibri"/>
              </a:rPr>
              <a:t>Aka, </a:t>
            </a:r>
            <a:r>
              <a:rPr sz="2666" spc="67" dirty="0">
                <a:solidFill>
                  <a:srgbClr val="202020"/>
                </a:solidFill>
                <a:latin typeface="Calibri"/>
                <a:cs typeface="Calibri"/>
              </a:rPr>
              <a:t>hosts </a:t>
            </a:r>
            <a:r>
              <a:rPr sz="2666" spc="13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2666" spc="13" dirty="0">
                <a:solidFill>
                  <a:srgbClr val="0000FF"/>
                </a:solidFill>
                <a:latin typeface="Calibri"/>
                <a:cs typeface="Calibri"/>
              </a:rPr>
              <a:t>remote</a:t>
            </a:r>
            <a:r>
              <a:rPr sz="2666" spc="1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666" spc="40" dirty="0">
                <a:solidFill>
                  <a:srgbClr val="0000FF"/>
                </a:solidFill>
                <a:latin typeface="Calibri"/>
                <a:cs typeface="Calibri"/>
              </a:rPr>
              <a:t>repositories</a:t>
            </a:r>
            <a:r>
              <a:rPr sz="2666" spc="40" dirty="0">
                <a:solidFill>
                  <a:srgbClr val="202020"/>
                </a:solidFill>
                <a:latin typeface="Calibri"/>
                <a:cs typeface="Calibri"/>
              </a:rPr>
              <a:t>’</a:t>
            </a:r>
            <a:endParaRPr sz="2666">
              <a:latin typeface="Calibri"/>
              <a:cs typeface="Calibri"/>
            </a:endParaRPr>
          </a:p>
          <a:p>
            <a:pPr marL="694093" marR="398680" indent="-677164">
              <a:lnSpc>
                <a:spcPts val="3492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80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3199" spc="-33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code </a:t>
            </a:r>
            <a:r>
              <a:rPr sz="3199" spc="47" dirty="0">
                <a:solidFill>
                  <a:srgbClr val="414141"/>
                </a:solidFill>
                <a:latin typeface="Calibri"/>
                <a:cs typeface="Calibri"/>
              </a:rPr>
              <a:t>collaboration </a:t>
            </a:r>
            <a:r>
              <a:rPr sz="3199" spc="-47" dirty="0">
                <a:solidFill>
                  <a:srgbClr val="414141"/>
                </a:solidFill>
                <a:latin typeface="Calibri"/>
                <a:cs typeface="Calibri"/>
              </a:rPr>
              <a:t>with  </a:t>
            </a:r>
            <a:r>
              <a:rPr sz="3199" spc="113" dirty="0">
                <a:solidFill>
                  <a:srgbClr val="414141"/>
                </a:solidFill>
                <a:latin typeface="Calibri"/>
                <a:cs typeface="Calibri"/>
              </a:rPr>
              <a:t>anyone</a:t>
            </a:r>
            <a:r>
              <a:rPr sz="3199" spc="9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53" dirty="0">
                <a:solidFill>
                  <a:srgbClr val="414141"/>
                </a:solidFill>
                <a:latin typeface="Calibri"/>
                <a:cs typeface="Calibri"/>
              </a:rPr>
              <a:t>online</a:t>
            </a:r>
            <a:endParaRPr sz="3199">
              <a:latin typeface="Calibri"/>
              <a:cs typeface="Calibri"/>
            </a:endParaRPr>
          </a:p>
          <a:p>
            <a:pPr marL="702558" indent="-685629">
              <a:spcBef>
                <a:spcPts val="339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199" spc="180" dirty="0">
                <a:solidFill>
                  <a:srgbClr val="414141"/>
                </a:solidFill>
                <a:latin typeface="Calibri"/>
                <a:cs typeface="Calibri"/>
              </a:rPr>
              <a:t>Adds </a:t>
            </a:r>
            <a:r>
              <a:rPr sz="3199" spc="40" dirty="0">
                <a:solidFill>
                  <a:srgbClr val="414141"/>
                </a:solidFill>
                <a:latin typeface="Calibri"/>
                <a:cs typeface="Calibri"/>
              </a:rPr>
              <a:t>extra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functionality </a:t>
            </a:r>
            <a:r>
              <a:rPr sz="3199" spc="8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199" spc="27" dirty="0">
                <a:solidFill>
                  <a:srgbClr val="414141"/>
                </a:solidFill>
                <a:latin typeface="Calibri"/>
                <a:cs typeface="Calibri"/>
              </a:rPr>
              <a:t>top </a:t>
            </a:r>
            <a:r>
              <a:rPr sz="3199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3199" spc="2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199" spc="20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endParaRPr sz="3199">
              <a:latin typeface="Calibri"/>
              <a:cs typeface="Calibri"/>
            </a:endParaRPr>
          </a:p>
          <a:p>
            <a:pPr marL="998817" marR="171830" lvl="1" indent="-372440">
              <a:lnSpc>
                <a:spcPts val="2826"/>
              </a:lnSpc>
              <a:spcBef>
                <a:spcPts val="760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2666" spc="-13" dirty="0">
                <a:solidFill>
                  <a:srgbClr val="202020"/>
                </a:solidFill>
                <a:latin typeface="Calibri"/>
                <a:cs typeface="Calibri"/>
              </a:rPr>
              <a:t>UI, </a:t>
            </a:r>
            <a:r>
              <a:rPr sz="2666" spc="33" dirty="0">
                <a:solidFill>
                  <a:srgbClr val="202020"/>
                </a:solidFill>
                <a:latin typeface="Calibri"/>
                <a:cs typeface="Calibri"/>
              </a:rPr>
              <a:t>documentation, </a:t>
            </a:r>
            <a:r>
              <a:rPr sz="2666" spc="140" dirty="0">
                <a:solidFill>
                  <a:srgbClr val="202020"/>
                </a:solidFill>
                <a:latin typeface="Calibri"/>
                <a:cs typeface="Calibri"/>
              </a:rPr>
              <a:t>bug </a:t>
            </a:r>
            <a:r>
              <a:rPr sz="2666" spc="40" dirty="0">
                <a:solidFill>
                  <a:srgbClr val="202020"/>
                </a:solidFill>
                <a:latin typeface="Calibri"/>
                <a:cs typeface="Calibri"/>
              </a:rPr>
              <a:t>tracking, </a:t>
            </a:r>
            <a:r>
              <a:rPr sz="2666" spc="20" dirty="0">
                <a:solidFill>
                  <a:srgbClr val="202020"/>
                </a:solidFill>
                <a:latin typeface="Calibri"/>
                <a:cs typeface="Calibri"/>
              </a:rPr>
              <a:t>feature  </a:t>
            </a:r>
            <a:r>
              <a:rPr sz="2666" spc="60" dirty="0">
                <a:solidFill>
                  <a:srgbClr val="202020"/>
                </a:solidFill>
                <a:latin typeface="Calibri"/>
                <a:cs typeface="Calibri"/>
              </a:rPr>
              <a:t>requests, </a:t>
            </a:r>
            <a:r>
              <a:rPr sz="2666" spc="13" dirty="0">
                <a:solidFill>
                  <a:srgbClr val="202020"/>
                </a:solidFill>
                <a:latin typeface="Calibri"/>
                <a:cs typeface="Calibri"/>
              </a:rPr>
              <a:t>pull </a:t>
            </a:r>
            <a:r>
              <a:rPr sz="2666" spc="60" dirty="0">
                <a:solidFill>
                  <a:srgbClr val="202020"/>
                </a:solidFill>
                <a:latin typeface="Calibri"/>
                <a:cs typeface="Calibri"/>
              </a:rPr>
              <a:t>requests, </a:t>
            </a:r>
            <a:r>
              <a:rPr sz="2733" i="1" dirty="0">
                <a:solidFill>
                  <a:srgbClr val="2B2B2B"/>
                </a:solidFill>
                <a:latin typeface="Cambria"/>
                <a:cs typeface="Cambria"/>
              </a:rPr>
              <a:t>and</a:t>
            </a:r>
            <a:r>
              <a:rPr sz="2733" i="1" spc="193" dirty="0">
                <a:solidFill>
                  <a:srgbClr val="2B2B2B"/>
                </a:solidFill>
                <a:latin typeface="Cambria"/>
                <a:cs typeface="Cambria"/>
              </a:rPr>
              <a:t> </a:t>
            </a:r>
            <a:r>
              <a:rPr sz="2733" i="1" spc="-27" dirty="0">
                <a:solidFill>
                  <a:srgbClr val="2B2B2B"/>
                </a:solidFill>
                <a:latin typeface="Cambria"/>
                <a:cs typeface="Cambria"/>
              </a:rPr>
              <a:t>more!</a:t>
            </a:r>
            <a:endParaRPr sz="2733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842" y="3771336"/>
            <a:ext cx="2836482" cy="2357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524840" y="6098934"/>
            <a:ext cx="2862681" cy="43074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944" rIns="0" bIns="0" rtlCol="0">
            <a:spAutoFit/>
          </a:bodyPr>
          <a:lstStyle/>
          <a:p>
            <a:pPr marL="883699">
              <a:spcBef>
                <a:spcPts val="480"/>
              </a:spcBef>
            </a:pPr>
            <a:r>
              <a:rPr sz="2399" spc="27" dirty="0">
                <a:solidFill>
                  <a:srgbClr val="414141"/>
                </a:solidFill>
                <a:latin typeface="Calibri"/>
                <a:cs typeface="Calibri"/>
              </a:rPr>
              <a:t>Octocat!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44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3757375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27" dirty="0"/>
              <a:t> </a:t>
            </a:r>
            <a:r>
              <a:rPr sz="4266" spc="87" dirty="0"/>
              <a:t>GitHub?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59589"/>
            <a:ext cx="6809660" cy="1952447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94093" indent="-677164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67" dirty="0">
                <a:solidFill>
                  <a:srgbClr val="414141"/>
                </a:solidFill>
                <a:latin typeface="Calibri"/>
                <a:cs typeface="Calibri"/>
              </a:rPr>
              <a:t>Founded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3732" spc="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13" dirty="0">
                <a:solidFill>
                  <a:srgbClr val="414141"/>
                </a:solidFill>
                <a:latin typeface="Calibri"/>
                <a:cs typeface="Calibri"/>
              </a:rPr>
              <a:t>2008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ts val="4438"/>
              </a:lnSpc>
              <a:spcBef>
                <a:spcPts val="10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52" dirty="0">
                <a:solidFill>
                  <a:srgbClr val="414141"/>
                </a:solidFill>
                <a:latin typeface="Calibri"/>
                <a:cs typeface="Calibri"/>
              </a:rPr>
              <a:t>Also has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an </a:t>
            </a:r>
            <a:r>
              <a:rPr sz="3732" spc="73" dirty="0">
                <a:solidFill>
                  <a:srgbClr val="414141"/>
                </a:solidFill>
                <a:latin typeface="Calibri"/>
                <a:cs typeface="Calibri"/>
              </a:rPr>
              <a:t>Enterprise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40" dirty="0">
                <a:solidFill>
                  <a:srgbClr val="414141"/>
                </a:solidFill>
                <a:latin typeface="Calibri"/>
                <a:cs typeface="Calibri"/>
              </a:rPr>
              <a:t>edition 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for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73" dirty="0">
                <a:solidFill>
                  <a:srgbClr val="414141"/>
                </a:solidFill>
                <a:latin typeface="Calibri"/>
                <a:cs typeface="Calibri"/>
              </a:rPr>
              <a:t>businesses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842" y="3771336"/>
            <a:ext cx="2836482" cy="2357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524840" y="6098934"/>
            <a:ext cx="2862681" cy="43074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944" rIns="0" bIns="0" rtlCol="0">
            <a:spAutoFit/>
          </a:bodyPr>
          <a:lstStyle/>
          <a:p>
            <a:pPr marL="883699">
              <a:spcBef>
                <a:spcPts val="480"/>
              </a:spcBef>
            </a:pPr>
            <a:r>
              <a:rPr sz="2399" spc="27" dirty="0">
                <a:solidFill>
                  <a:srgbClr val="414141"/>
                </a:solidFill>
                <a:latin typeface="Calibri"/>
                <a:cs typeface="Calibri"/>
              </a:rPr>
              <a:t>Octocat!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1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705"/>
            <a:ext cx="12188822" cy="6837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0" y="3182213"/>
            <a:ext cx="148128" cy="2064482"/>
          </a:xfrm>
          <a:custGeom>
            <a:avLst/>
            <a:gdLst/>
            <a:ahLst/>
            <a:cxnLst/>
            <a:rect l="l" t="t" r="r" b="b"/>
            <a:pathLst>
              <a:path w="111125" h="1548764">
                <a:moveTo>
                  <a:pt x="110964" y="1548283"/>
                </a:moveTo>
                <a:lnTo>
                  <a:pt x="110964" y="0"/>
                </a:lnTo>
                <a:lnTo>
                  <a:pt x="0" y="0"/>
                </a:lnTo>
                <a:lnTo>
                  <a:pt x="0" y="1548283"/>
                </a:lnTo>
                <a:lnTo>
                  <a:pt x="110964" y="1548283"/>
                </a:lnTo>
                <a:close/>
              </a:path>
            </a:pathLst>
          </a:custGeom>
          <a:solidFill>
            <a:srgbClr val="FC306E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/>
          <p:nvPr/>
        </p:nvSpPr>
        <p:spPr>
          <a:xfrm>
            <a:off x="4903251" y="466402"/>
            <a:ext cx="2347475" cy="2383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71492" y="2952806"/>
            <a:ext cx="499911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60" dirty="0"/>
              <a:t>Additional</a:t>
            </a:r>
            <a:r>
              <a:rPr sz="4266" spc="73" dirty="0"/>
              <a:t> </a:t>
            </a:r>
            <a:r>
              <a:rPr sz="4266" spc="200" dirty="0"/>
              <a:t>Resources</a:t>
            </a:r>
            <a:endParaRPr sz="4266"/>
          </a:p>
        </p:txBody>
      </p:sp>
    </p:spTree>
    <p:extLst>
      <p:ext uri="{BB962C8B-B14F-4D97-AF65-F5344CB8AC3E}">
        <p14:creationId xmlns:p14="http://schemas.microsoft.com/office/powerpoint/2010/main" val="372070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499911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60" dirty="0"/>
              <a:t>Additional</a:t>
            </a:r>
            <a:r>
              <a:rPr sz="4266" spc="73" dirty="0"/>
              <a:t> </a:t>
            </a:r>
            <a:r>
              <a:rPr sz="4266" spc="200" dirty="0"/>
              <a:t>Resources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97896"/>
            <a:ext cx="6850289" cy="4313142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702558" indent="-685629">
              <a:lnSpc>
                <a:spcPts val="3339"/>
              </a:lnSpc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53" dirty="0">
                <a:solidFill>
                  <a:srgbClr val="414141"/>
                </a:solidFill>
                <a:latin typeface="Calibri"/>
                <a:cs typeface="Calibri"/>
              </a:rPr>
              <a:t>Oﬃcial </a:t>
            </a:r>
            <a:r>
              <a:rPr sz="2799" spc="2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799" spc="40" dirty="0">
                <a:solidFill>
                  <a:srgbClr val="414141"/>
                </a:solidFill>
                <a:latin typeface="Calibri"/>
                <a:cs typeface="Calibri"/>
              </a:rPr>
              <a:t>site </a:t>
            </a:r>
            <a:r>
              <a:rPr sz="2799" spc="9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2799" spc="2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-47" dirty="0">
                <a:solidFill>
                  <a:srgbClr val="414141"/>
                </a:solidFill>
                <a:latin typeface="Calibri"/>
                <a:cs typeface="Calibri"/>
              </a:rPr>
              <a:t>tutorial: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26"/>
              </a:lnSpc>
            </a:pPr>
            <a:r>
              <a:rPr sz="2399" spc="-20" dirty="0">
                <a:solidFill>
                  <a:srgbClr val="202020"/>
                </a:solidFill>
                <a:latin typeface="Calibri"/>
                <a:cs typeface="Calibri"/>
              </a:rPr>
              <a:t>https://git-scm.com/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06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67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87" dirty="0">
                <a:solidFill>
                  <a:srgbClr val="414141"/>
                </a:solidFill>
                <a:latin typeface="Calibri"/>
                <a:cs typeface="Calibri"/>
              </a:rPr>
              <a:t>guides: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dirty="0">
                <a:solidFill>
                  <a:srgbClr val="202020"/>
                </a:solidFill>
                <a:latin typeface="Calibri"/>
                <a:cs typeface="Calibri"/>
              </a:rPr>
              <a:t>https://guides.github.com/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39"/>
              </a:lnSpc>
              <a:spcBef>
                <a:spcPts val="6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100" dirty="0">
                <a:solidFill>
                  <a:srgbClr val="414141"/>
                </a:solidFill>
                <a:latin typeface="Calibri"/>
                <a:cs typeface="Calibri"/>
              </a:rPr>
              <a:t>Command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60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799">
              <a:latin typeface="Calibri"/>
              <a:cs typeface="Calibri"/>
            </a:endParaRPr>
          </a:p>
          <a:p>
            <a:pPr marL="626377" marR="1302694" indent="609448">
              <a:lnSpc>
                <a:spcPts val="2359"/>
              </a:lnSpc>
              <a:spcBef>
                <a:spcPts val="493"/>
              </a:spcBef>
            </a:pPr>
            <a:r>
              <a:rPr sz="2399" spc="-27" dirty="0">
                <a:solidFill>
                  <a:srgbClr val="202020"/>
                </a:solidFill>
                <a:latin typeface="Calibri"/>
                <a:cs typeface="Calibri"/>
              </a:rPr>
              <a:t>https://training.github.com/kit/  </a:t>
            </a:r>
            <a:r>
              <a:rPr sz="2399" spc="33" dirty="0">
                <a:solidFill>
                  <a:srgbClr val="202020"/>
                </a:solidFill>
                <a:latin typeface="Calibri"/>
                <a:cs typeface="Calibri"/>
              </a:rPr>
              <a:t>downloads/github-git-cheat-sheet.pdf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19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20" dirty="0">
                <a:solidFill>
                  <a:srgbClr val="414141"/>
                </a:solidFill>
                <a:latin typeface="Calibri"/>
                <a:cs typeface="Calibri"/>
              </a:rPr>
              <a:t>Interactive git</a:t>
            </a:r>
            <a:r>
              <a:rPr sz="2799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-47" dirty="0">
                <a:solidFill>
                  <a:srgbClr val="414141"/>
                </a:solidFill>
                <a:latin typeface="Calibri"/>
                <a:cs typeface="Calibri"/>
              </a:rPr>
              <a:t>tutorial: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spc="-27" dirty="0">
                <a:solidFill>
                  <a:srgbClr val="202020"/>
                </a:solidFill>
                <a:latin typeface="Calibri"/>
                <a:cs typeface="Calibri"/>
              </a:rPr>
              <a:t>https://try.github.io/levels/1/challenges/1</a:t>
            </a:r>
            <a:endParaRPr sz="2399">
              <a:latin typeface="Calibri"/>
              <a:cs typeface="Calibri"/>
            </a:endParaRPr>
          </a:p>
          <a:p>
            <a:pPr marL="702558" indent="-685629">
              <a:lnSpc>
                <a:spcPts val="3339"/>
              </a:lnSpc>
              <a:spcBef>
                <a:spcPts val="6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799" spc="27" dirty="0">
                <a:solidFill>
                  <a:srgbClr val="414141"/>
                </a:solidFill>
                <a:latin typeface="Calibri"/>
                <a:cs typeface="Calibri"/>
              </a:rPr>
              <a:t>Visual/interactive</a:t>
            </a:r>
            <a:r>
              <a:rPr sz="2799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799" spc="60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799">
              <a:latin typeface="Calibri"/>
              <a:cs typeface="Calibri"/>
            </a:endParaRPr>
          </a:p>
          <a:p>
            <a:pPr marL="1235824">
              <a:lnSpc>
                <a:spcPts val="2859"/>
              </a:lnSpc>
            </a:pPr>
            <a:r>
              <a:rPr sz="2399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http://ndpsoftware.com/git-cheatsheet.html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6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072947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dirty="0"/>
              <a:t>Install</a:t>
            </a:r>
            <a:r>
              <a:rPr sz="4266" spc="40" dirty="0"/>
              <a:t> </a:t>
            </a:r>
            <a:r>
              <a:rPr sz="4266" spc="33" dirty="0"/>
              <a:t>git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76736"/>
            <a:ext cx="6991645" cy="4202535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626377" indent="-609448">
              <a:lnSpc>
                <a:spcPts val="3193"/>
              </a:lnSpc>
              <a:spcBef>
                <a:spcPts val="133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2666" b="1" spc="93" dirty="0">
                <a:solidFill>
                  <a:srgbClr val="414141"/>
                </a:solidFill>
                <a:latin typeface="Calibri"/>
                <a:cs typeface="Calibri"/>
              </a:rPr>
              <a:t>Linux</a:t>
            </a:r>
            <a:r>
              <a:rPr sz="2666" b="1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66" b="1" spc="53" dirty="0">
                <a:solidFill>
                  <a:srgbClr val="414141"/>
                </a:solidFill>
                <a:latin typeface="Calibri"/>
                <a:cs typeface="Calibri"/>
              </a:rPr>
              <a:t>(Debian)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60" dirty="0">
                <a:solidFill>
                  <a:srgbClr val="202020"/>
                </a:solidFill>
                <a:latin typeface="Calibri"/>
                <a:cs typeface="Calibri"/>
              </a:rPr>
              <a:t>Command: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sudo apt-get install</a:t>
            </a:r>
            <a:r>
              <a:rPr sz="2266" dirty="0">
                <a:solidFill>
                  <a:srgbClr val="202020"/>
                </a:solidFill>
                <a:latin typeface="Lucida Console"/>
                <a:cs typeface="Lucida Console"/>
              </a:rPr>
              <a:t>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git</a:t>
            </a:r>
            <a:endParaRPr sz="2266" dirty="0">
              <a:latin typeface="Lucida Console"/>
              <a:cs typeface="Lucida Console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Calibri"/>
              <a:buChar char="-"/>
            </a:pPr>
            <a:endParaRPr sz="2399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93" dirty="0">
                <a:solidFill>
                  <a:srgbClr val="414141"/>
                </a:solidFill>
                <a:latin typeface="Calibri"/>
                <a:cs typeface="Calibri"/>
              </a:rPr>
              <a:t>Linux</a:t>
            </a:r>
            <a:r>
              <a:rPr sz="2666" b="1" spc="7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66" b="1" spc="60" dirty="0">
                <a:solidFill>
                  <a:srgbClr val="414141"/>
                </a:solidFill>
                <a:latin typeface="Calibri"/>
                <a:cs typeface="Calibri"/>
              </a:rPr>
              <a:t>(Fedora)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60" dirty="0">
                <a:solidFill>
                  <a:srgbClr val="202020"/>
                </a:solidFill>
                <a:latin typeface="Calibri"/>
                <a:cs typeface="Calibri"/>
              </a:rPr>
              <a:t>Command: </a:t>
            </a:r>
            <a:r>
              <a:rPr sz="2266" spc="-7" dirty="0">
                <a:solidFill>
                  <a:srgbClr val="202020"/>
                </a:solidFill>
                <a:latin typeface="Lucida Console"/>
                <a:cs typeface="Lucida Console"/>
              </a:rPr>
              <a:t>sudo yum install git</a:t>
            </a:r>
            <a:endParaRPr sz="2266" dirty="0">
              <a:latin typeface="Lucida Console"/>
              <a:cs typeface="Lucida Console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Calibri"/>
              <a:buChar char="-"/>
            </a:pPr>
            <a:endParaRPr sz="2399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spcBef>
                <a:spcPts val="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67" dirty="0">
                <a:solidFill>
                  <a:srgbClr val="414141"/>
                </a:solidFill>
                <a:latin typeface="Calibri"/>
                <a:cs typeface="Calibri"/>
              </a:rPr>
              <a:t>Mac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http://git-scm.com/download/mac</a:t>
            </a:r>
            <a:endParaRPr sz="2266" dirty="0">
              <a:latin typeface="Calibri"/>
              <a:cs typeface="Calibri"/>
            </a:endParaRPr>
          </a:p>
          <a:p>
            <a:pPr lvl="1">
              <a:spcBef>
                <a:spcPts val="13"/>
              </a:spcBef>
              <a:buClr>
                <a:srgbClr val="202020"/>
              </a:buClr>
              <a:buFont typeface="Calibri"/>
              <a:buChar char="-"/>
            </a:pPr>
            <a:endParaRPr sz="2733" dirty="0">
              <a:latin typeface="Times New Roman"/>
              <a:cs typeface="Times New Roman"/>
            </a:endParaRPr>
          </a:p>
          <a:p>
            <a:pPr marL="702558" indent="-685629">
              <a:lnSpc>
                <a:spcPts val="3193"/>
              </a:lnSpc>
              <a:spcBef>
                <a:spcPts val="7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2666" b="1" spc="67" dirty="0">
                <a:solidFill>
                  <a:srgbClr val="414141"/>
                </a:solidFill>
                <a:latin typeface="Calibri"/>
                <a:cs typeface="Calibri"/>
              </a:rPr>
              <a:t>Windows</a:t>
            </a:r>
            <a:endParaRPr sz="2666" dirty="0">
              <a:latin typeface="Calibri"/>
              <a:cs typeface="Calibri"/>
            </a:endParaRPr>
          </a:p>
          <a:p>
            <a:pPr marL="1396651" lvl="1" indent="-160826">
              <a:lnSpc>
                <a:spcPts val="2713"/>
              </a:lnSpc>
              <a:buChar char="-"/>
              <a:tabLst>
                <a:tab pos="1397497" algn="l"/>
              </a:tabLst>
            </a:pPr>
            <a:r>
              <a:rPr sz="2266" spc="-7" dirty="0">
                <a:solidFill>
                  <a:srgbClr val="202020"/>
                </a:solidFill>
                <a:latin typeface="Calibri"/>
                <a:cs typeface="Calibri"/>
                <a:hlinkClick r:id="rId3"/>
              </a:rPr>
              <a:t>http://git-scm.com/download/win</a:t>
            </a:r>
            <a:endParaRPr sz="2266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079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301291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160" dirty="0"/>
              <a:t>Create </a:t>
            </a:r>
            <a:r>
              <a:rPr sz="4266" spc="53" dirty="0"/>
              <a:t>Github</a:t>
            </a:r>
            <a:r>
              <a:rPr sz="4266" spc="20" dirty="0"/>
              <a:t> </a:t>
            </a:r>
            <a:r>
              <a:rPr sz="4266" spc="120" dirty="0"/>
              <a:t>account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59590"/>
            <a:ext cx="6151971" cy="1372609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26377" indent="-609448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  <a:hlinkClick r:id="rId2"/>
              </a:rPr>
              <a:t>www.github.com</a:t>
            </a:r>
            <a:endParaRPr sz="3732">
              <a:latin typeface="Calibri"/>
              <a:cs typeface="Calibri"/>
            </a:endParaRPr>
          </a:p>
          <a:p>
            <a:pPr marL="626377" indent="-609448">
              <a:spcBef>
                <a:spcPts val="820"/>
              </a:spcBef>
              <a:buClr>
                <a:srgbClr val="E5425D"/>
              </a:buClr>
              <a:buFont typeface="Arial"/>
              <a:buChar char="•"/>
              <a:tabLst>
                <a:tab pos="625530" algn="l"/>
                <a:tab pos="626377" algn="l"/>
              </a:tabLst>
            </a:pPr>
            <a:r>
              <a:rPr sz="3732" spc="173" dirty="0">
                <a:solidFill>
                  <a:srgbClr val="414141"/>
                </a:solidFill>
                <a:latin typeface="Calibri"/>
                <a:cs typeface="Calibri"/>
              </a:rPr>
              <a:t>Free </a:t>
            </a:r>
            <a:r>
              <a:rPr sz="3732" spc="-40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public</a:t>
            </a:r>
            <a:r>
              <a:rPr sz="3732" spc="1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73" dirty="0">
                <a:solidFill>
                  <a:srgbClr val="414141"/>
                </a:solidFill>
                <a:latin typeface="Calibri"/>
                <a:cs typeface="Calibri"/>
              </a:rPr>
              <a:t>repositories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5264" y="3465258"/>
            <a:ext cx="6595667" cy="3043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  <p:extLst>
      <p:ext uri="{BB962C8B-B14F-4D97-AF65-F5344CB8AC3E}">
        <p14:creationId xmlns:p14="http://schemas.microsoft.com/office/powerpoint/2010/main" val="202376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58569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 version</a:t>
            </a:r>
            <a:r>
              <a:rPr sz="4266" spc="272" dirty="0"/>
              <a:t> </a:t>
            </a:r>
            <a:r>
              <a:rPr sz="4266" spc="33" dirty="0"/>
              <a:t>control?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719180"/>
            <a:ext cx="7228650" cy="4220792"/>
          </a:xfrm>
          <a:prstGeom prst="rect">
            <a:avLst/>
          </a:prstGeom>
        </p:spPr>
        <p:txBody>
          <a:bodyPr vert="horz" wrap="square" lIns="0" tIns="77872" rIns="0" bIns="0" rtlCol="0">
            <a:spAutoFit/>
          </a:bodyPr>
          <a:lstStyle/>
          <a:p>
            <a:pPr marL="694093" marR="625530" indent="-677164">
              <a:lnSpc>
                <a:spcPts val="3732"/>
              </a:lnSpc>
              <a:spcBef>
                <a:spcPts val="612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233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system </a:t>
            </a:r>
            <a:r>
              <a:rPr sz="3466" spc="-60" dirty="0">
                <a:solidFill>
                  <a:srgbClr val="414141"/>
                </a:solidFill>
                <a:latin typeface="Calibri"/>
                <a:cs typeface="Calibri"/>
              </a:rPr>
              <a:t>that </a:t>
            </a:r>
            <a:r>
              <a:rPr sz="3466" spc="207" dirty="0">
                <a:solidFill>
                  <a:srgbClr val="414141"/>
                </a:solidFill>
                <a:latin typeface="Calibri"/>
                <a:cs typeface="Calibri"/>
              </a:rPr>
              <a:t>keeps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records</a:t>
            </a:r>
            <a:r>
              <a:rPr sz="3466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of  </a:t>
            </a:r>
            <a:r>
              <a:rPr sz="3466" spc="47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3466" spc="10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187" dirty="0">
                <a:solidFill>
                  <a:srgbClr val="414141"/>
                </a:solidFill>
                <a:latin typeface="Calibri"/>
                <a:cs typeface="Calibri"/>
              </a:rPr>
              <a:t>changes</a:t>
            </a:r>
            <a:endParaRPr sz="3466">
              <a:latin typeface="Calibri"/>
              <a:cs typeface="Calibri"/>
            </a:endParaRPr>
          </a:p>
          <a:p>
            <a:pPr marL="694093" marR="2101748" indent="-677164">
              <a:lnSpc>
                <a:spcPts val="3706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3466" spc="60" dirty="0">
                <a:solidFill>
                  <a:srgbClr val="414141"/>
                </a:solidFill>
                <a:latin typeface="Calibri"/>
                <a:cs typeface="Calibri"/>
              </a:rPr>
              <a:t>collaborative 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3466">
              <a:latin typeface="Calibri"/>
              <a:cs typeface="Calibri"/>
            </a:endParaRPr>
          </a:p>
          <a:p>
            <a:pPr marL="694093" marR="717794" indent="-677164">
              <a:lnSpc>
                <a:spcPts val="3706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3466" spc="10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3466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466" spc="93" dirty="0">
                <a:solidFill>
                  <a:srgbClr val="414141"/>
                </a:solidFill>
                <a:latin typeface="Calibri"/>
                <a:cs typeface="Calibri"/>
              </a:rPr>
              <a:t>know </a:t>
            </a:r>
            <a:r>
              <a:rPr sz="3466" spc="67" dirty="0">
                <a:solidFill>
                  <a:srgbClr val="414141"/>
                </a:solidFill>
                <a:latin typeface="Calibri"/>
                <a:cs typeface="Calibri"/>
              </a:rPr>
              <a:t>who </a:t>
            </a:r>
            <a:r>
              <a:rPr sz="3466" spc="127" dirty="0">
                <a:solidFill>
                  <a:srgbClr val="414141"/>
                </a:solidFill>
                <a:latin typeface="Calibri"/>
                <a:cs typeface="Calibri"/>
              </a:rPr>
              <a:t>made  </a:t>
            </a:r>
            <a:r>
              <a:rPr sz="3466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3466" spc="187" dirty="0">
                <a:solidFill>
                  <a:srgbClr val="414141"/>
                </a:solidFill>
                <a:latin typeface="Calibri"/>
                <a:cs typeface="Calibri"/>
              </a:rPr>
              <a:t>changes </a:t>
            </a:r>
            <a:r>
              <a:rPr sz="3466" spc="113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3466" spc="1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466" spc="87" dirty="0">
                <a:solidFill>
                  <a:srgbClr val="414141"/>
                </a:solidFill>
                <a:latin typeface="Calibri"/>
                <a:cs typeface="Calibri"/>
              </a:rPr>
              <a:t>when</a:t>
            </a:r>
            <a:endParaRPr sz="3466">
              <a:latin typeface="Calibri"/>
              <a:cs typeface="Calibri"/>
            </a:endParaRPr>
          </a:p>
          <a:p>
            <a:pPr marL="694093" marR="6772" indent="-677164">
              <a:lnSpc>
                <a:spcPts val="3839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466" b="1" u="heavy" spc="1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Allows </a:t>
            </a:r>
            <a:r>
              <a:rPr sz="3466" b="1" u="heavy" spc="10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you </a:t>
            </a:r>
            <a:r>
              <a:rPr sz="3466" b="1" u="heavy" spc="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to </a:t>
            </a:r>
            <a:r>
              <a:rPr sz="3466" b="1" u="heavy" spc="5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revert </a:t>
            </a:r>
            <a:r>
              <a:rPr sz="3466" b="1" u="heavy" spc="1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any </a:t>
            </a:r>
            <a:r>
              <a:rPr sz="3466" b="1" u="heavy" spc="2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changes  </a:t>
            </a:r>
            <a:r>
              <a:rPr sz="3466" b="1" u="heavy" spc="13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and </a:t>
            </a:r>
            <a:r>
              <a:rPr sz="3466" b="1" u="heavy" spc="24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go </a:t>
            </a:r>
            <a:r>
              <a:rPr sz="3466" b="1" u="heavy" spc="18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back </a:t>
            </a:r>
            <a:r>
              <a:rPr sz="3466" b="1" u="heavy" spc="1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to </a:t>
            </a:r>
            <a:r>
              <a:rPr sz="3466" b="1" u="heavy" spc="14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 </a:t>
            </a:r>
            <a:r>
              <a:rPr sz="3466" b="1" u="heavy" spc="107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previous</a:t>
            </a:r>
            <a:r>
              <a:rPr sz="3466" b="1" u="heavy" spc="-12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3466" b="1" u="heavy" spc="73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state</a:t>
            </a:r>
            <a:endParaRPr sz="346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2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" y="895"/>
            <a:ext cx="12177545" cy="6856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1953135" y="2238392"/>
            <a:ext cx="10236074" cy="221260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/>
          <p:nvPr/>
        </p:nvSpPr>
        <p:spPr>
          <a:xfrm>
            <a:off x="2058094" y="2921319"/>
            <a:ext cx="3363777" cy="837640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5332" spc="-40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5332" spc="133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5332" spc="3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332" spc="27" dirty="0">
                <a:solidFill>
                  <a:srgbClr val="FFFFFF"/>
                </a:solidFill>
                <a:latin typeface="Calibri"/>
                <a:cs typeface="Calibri"/>
              </a:rPr>
              <a:t>git?</a:t>
            </a:r>
            <a:endParaRPr sz="5332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" y="2238392"/>
            <a:ext cx="1953598" cy="221260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0132" y="2280060"/>
            <a:ext cx="980185" cy="1986416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12797" spc="960" dirty="0">
                <a:solidFill>
                  <a:srgbClr val="3D8CA0"/>
                </a:solidFill>
              </a:rPr>
              <a:t>2</a:t>
            </a:r>
            <a:endParaRPr sz="12797"/>
          </a:p>
        </p:txBody>
      </p:sp>
    </p:spTree>
    <p:extLst>
      <p:ext uri="{BB962C8B-B14F-4D97-AF65-F5344CB8AC3E}">
        <p14:creationId xmlns:p14="http://schemas.microsoft.com/office/powerpoint/2010/main" val="363659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5585698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 version</a:t>
            </a:r>
            <a:r>
              <a:rPr sz="4266" spc="272" dirty="0"/>
              <a:t> </a:t>
            </a:r>
            <a:r>
              <a:rPr sz="4266" spc="33" dirty="0"/>
              <a:t>control?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2" y="1662973"/>
            <a:ext cx="6429605" cy="4285341"/>
          </a:xfrm>
          <a:prstGeom prst="rect">
            <a:avLst/>
          </a:prstGeom>
        </p:spPr>
        <p:txBody>
          <a:bodyPr vert="horz" wrap="square" lIns="0" tIns="69407" rIns="0" bIns="0" rtlCol="0">
            <a:spAutoFit/>
          </a:bodyPr>
          <a:lstStyle/>
          <a:p>
            <a:pPr marL="694093" indent="-677164">
              <a:spcBef>
                <a:spcPts val="545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47" dirty="0">
                <a:solidFill>
                  <a:srgbClr val="414141"/>
                </a:solidFill>
                <a:latin typeface="Calibri"/>
                <a:cs typeface="Calibri"/>
              </a:rPr>
              <a:t>Distributed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version</a:t>
            </a:r>
            <a:r>
              <a:rPr sz="3732" spc="14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3" dirty="0">
                <a:solidFill>
                  <a:srgbClr val="414141"/>
                </a:solidFill>
                <a:latin typeface="Calibri"/>
                <a:cs typeface="Calibri"/>
              </a:rPr>
              <a:t>control</a:t>
            </a:r>
            <a:endParaRPr sz="3732" dirty="0">
              <a:latin typeface="Calibri"/>
              <a:cs typeface="Calibri"/>
            </a:endParaRPr>
          </a:p>
          <a:p>
            <a:pPr marL="694093" marR="6772" indent="-677164">
              <a:lnSpc>
                <a:spcPct val="89700"/>
              </a:lnSpc>
              <a:spcBef>
                <a:spcPts val="88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Users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keep </a:t>
            </a:r>
            <a:r>
              <a:rPr sz="3732" spc="27" dirty="0">
                <a:solidFill>
                  <a:srgbClr val="414141"/>
                </a:solidFill>
                <a:latin typeface="Calibri"/>
                <a:cs typeface="Calibri"/>
              </a:rPr>
              <a:t>entire </a:t>
            </a:r>
            <a:r>
              <a:rPr sz="3732" spc="213" dirty="0">
                <a:solidFill>
                  <a:srgbClr val="414141"/>
                </a:solidFill>
                <a:latin typeface="Calibri"/>
                <a:cs typeface="Calibri"/>
              </a:rPr>
              <a:t>code</a:t>
            </a:r>
            <a:r>
              <a:rPr sz="3732" spc="-13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27" dirty="0">
                <a:solidFill>
                  <a:srgbClr val="414141"/>
                </a:solidFill>
                <a:latin typeface="Calibri"/>
                <a:cs typeface="Calibri"/>
              </a:rPr>
              <a:t>and  </a:t>
            </a:r>
            <a:r>
              <a:rPr sz="3732" spc="20" dirty="0">
                <a:solidFill>
                  <a:srgbClr val="414141"/>
                </a:solidFill>
                <a:latin typeface="Calibri"/>
                <a:cs typeface="Calibri"/>
              </a:rPr>
              <a:t>history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3732" spc="-20" dirty="0">
                <a:solidFill>
                  <a:srgbClr val="414141"/>
                </a:solidFill>
                <a:latin typeface="Calibri"/>
                <a:cs typeface="Calibri"/>
              </a:rPr>
              <a:t>their </a:t>
            </a:r>
            <a:r>
              <a:rPr sz="3732" spc="53" dirty="0">
                <a:solidFill>
                  <a:srgbClr val="414141"/>
                </a:solidFill>
                <a:latin typeface="Calibri"/>
                <a:cs typeface="Calibri"/>
              </a:rPr>
              <a:t>location  </a:t>
            </a:r>
            <a:r>
              <a:rPr sz="3732" spc="113" dirty="0">
                <a:solidFill>
                  <a:srgbClr val="414141"/>
                </a:solidFill>
                <a:latin typeface="Calibri"/>
                <a:cs typeface="Calibri"/>
              </a:rPr>
              <a:t>machines</a:t>
            </a:r>
            <a:endParaRPr sz="3732" dirty="0">
              <a:latin typeface="Calibri"/>
              <a:cs typeface="Calibri"/>
            </a:endParaRPr>
          </a:p>
          <a:p>
            <a:pPr marL="998817" marR="253937" lvl="1" indent="-372440">
              <a:lnSpc>
                <a:spcPts val="3492"/>
              </a:lnSpc>
              <a:spcBef>
                <a:spcPts val="746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Users can </a:t>
            </a:r>
            <a:r>
              <a:rPr sz="3199" spc="120" dirty="0">
                <a:solidFill>
                  <a:srgbClr val="202020"/>
                </a:solidFill>
                <a:latin typeface="Calibri"/>
                <a:cs typeface="Calibri"/>
              </a:rPr>
              <a:t>make </a:t>
            </a:r>
            <a:r>
              <a:rPr sz="3199" spc="87" dirty="0">
                <a:solidFill>
                  <a:srgbClr val="202020"/>
                </a:solidFill>
                <a:latin typeface="Calibri"/>
                <a:cs typeface="Calibri"/>
              </a:rPr>
              <a:t>any</a:t>
            </a:r>
            <a:r>
              <a:rPr sz="3199" spc="-2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 </a:t>
            </a:r>
            <a:r>
              <a:rPr sz="3199" spc="-27" dirty="0">
                <a:solidFill>
                  <a:srgbClr val="202020"/>
                </a:solidFill>
                <a:latin typeface="Calibri"/>
                <a:cs typeface="Calibri"/>
              </a:rPr>
              <a:t>without </a:t>
            </a:r>
            <a:r>
              <a:rPr sz="3199" dirty="0">
                <a:solidFill>
                  <a:srgbClr val="202020"/>
                </a:solidFill>
                <a:latin typeface="Calibri"/>
                <a:cs typeface="Calibri"/>
              </a:rPr>
              <a:t>internet</a:t>
            </a:r>
            <a:r>
              <a:rPr sz="3199" spc="207" dirty="0">
                <a:solidFill>
                  <a:srgbClr val="202020"/>
                </a:solidFill>
                <a:latin typeface="Calibri"/>
                <a:cs typeface="Calibri"/>
              </a:rPr>
              <a:t> access</a:t>
            </a:r>
            <a:endParaRPr sz="3199" dirty="0">
              <a:latin typeface="Calibri"/>
              <a:cs typeface="Calibri"/>
            </a:endParaRPr>
          </a:p>
          <a:p>
            <a:pPr marL="998817" marR="51634" lvl="1" indent="-372440">
              <a:lnSpc>
                <a:spcPts val="3359"/>
              </a:lnSpc>
              <a:spcBef>
                <a:spcPts val="853"/>
              </a:spcBef>
              <a:buClr>
                <a:srgbClr val="E5425D"/>
              </a:buClr>
              <a:buFont typeface="Arial"/>
              <a:buChar char="•"/>
              <a:tabLst>
                <a:tab pos="1006435" algn="l"/>
                <a:tab pos="1007281" algn="l"/>
              </a:tabLst>
            </a:pPr>
            <a:r>
              <a:rPr sz="3199" spc="73" dirty="0">
                <a:solidFill>
                  <a:srgbClr val="202020"/>
                </a:solidFill>
                <a:latin typeface="Calibri"/>
                <a:cs typeface="Calibri"/>
              </a:rPr>
              <a:t>(Except 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pushing and </a:t>
            </a:r>
            <a:r>
              <a:rPr sz="3199" spc="53" dirty="0">
                <a:solidFill>
                  <a:srgbClr val="202020"/>
                </a:solidFill>
                <a:latin typeface="Calibri"/>
                <a:cs typeface="Calibri"/>
              </a:rPr>
              <a:t>pulling  </a:t>
            </a:r>
            <a:r>
              <a:rPr sz="3199" spc="167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3199" spc="-33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3199" spc="133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remote</a:t>
            </a:r>
            <a:r>
              <a:rPr sz="3199" spc="107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3199" spc="40" dirty="0">
                <a:solidFill>
                  <a:srgbClr val="202020"/>
                </a:solidFill>
                <a:latin typeface="Calibri"/>
                <a:cs typeface="Calibri"/>
              </a:rPr>
              <a:t>server)</a:t>
            </a:r>
            <a:endParaRPr sz="31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33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0222" y="-47531"/>
            <a:ext cx="2697624" cy="1330018"/>
          </a:xfrm>
          <a:prstGeom prst="rect">
            <a:avLst/>
          </a:prstGeom>
        </p:spPr>
        <p:txBody>
          <a:bodyPr vert="horz" wrap="square" lIns="0" tIns="16929" rIns="0" bIns="0" rtlCol="0" anchor="b">
            <a:spAutoFit/>
          </a:bodyPr>
          <a:lstStyle/>
          <a:p>
            <a:pPr marL="16929">
              <a:lnSpc>
                <a:spcPct val="100000"/>
              </a:lnSpc>
              <a:spcBef>
                <a:spcPts val="133"/>
              </a:spcBef>
            </a:pPr>
            <a:r>
              <a:rPr sz="4266" spc="-33" dirty="0"/>
              <a:t>What </a:t>
            </a:r>
            <a:r>
              <a:rPr sz="4266" spc="107" dirty="0"/>
              <a:t>is</a:t>
            </a:r>
            <a:r>
              <a:rPr sz="4266" spc="240" dirty="0"/>
              <a:t> </a:t>
            </a:r>
            <a:r>
              <a:rPr sz="4266" spc="20" dirty="0"/>
              <a:t>git?</a:t>
            </a:r>
            <a:endParaRPr sz="4266"/>
          </a:p>
        </p:txBody>
      </p:sp>
      <p:sp>
        <p:nvSpPr>
          <p:cNvPr id="3" name="object 3"/>
          <p:cNvSpPr txBox="1"/>
          <p:nvPr/>
        </p:nvSpPr>
        <p:spPr>
          <a:xfrm>
            <a:off x="4210221" y="1659589"/>
            <a:ext cx="7111841" cy="1952447"/>
          </a:xfrm>
          <a:prstGeom prst="rect">
            <a:avLst/>
          </a:prstGeom>
        </p:spPr>
        <p:txBody>
          <a:bodyPr vert="horz" wrap="square" lIns="0" tIns="120195" rIns="0" bIns="0" rtlCol="0">
            <a:spAutoFit/>
          </a:bodyPr>
          <a:lstStyle/>
          <a:p>
            <a:pPr marL="694093" indent="-677164">
              <a:spcBef>
                <a:spcPts val="946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67" dirty="0">
                <a:solidFill>
                  <a:srgbClr val="414141"/>
                </a:solidFill>
                <a:latin typeface="Calibri"/>
                <a:cs typeface="Calibri"/>
              </a:rPr>
              <a:t>Started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3732" spc="1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327" dirty="0">
                <a:solidFill>
                  <a:srgbClr val="414141"/>
                </a:solidFill>
                <a:latin typeface="Calibri"/>
                <a:cs typeface="Calibri"/>
              </a:rPr>
              <a:t>2005</a:t>
            </a:r>
            <a:endParaRPr sz="3732">
              <a:latin typeface="Calibri"/>
              <a:cs typeface="Calibri"/>
            </a:endParaRPr>
          </a:p>
          <a:p>
            <a:pPr marL="694093" marR="6772" indent="-677164">
              <a:lnSpc>
                <a:spcPts val="4438"/>
              </a:lnSpc>
              <a:spcBef>
                <a:spcPts val="1000"/>
              </a:spcBef>
              <a:buClr>
                <a:srgbClr val="E5425D"/>
              </a:buClr>
              <a:buFont typeface="Arial"/>
              <a:buChar char="•"/>
              <a:tabLst>
                <a:tab pos="701711" algn="l"/>
                <a:tab pos="702558" algn="l"/>
              </a:tabLst>
            </a:pPr>
            <a:r>
              <a:rPr sz="3732" spc="140" dirty="0">
                <a:solidFill>
                  <a:srgbClr val="414141"/>
                </a:solidFill>
                <a:latin typeface="Calibri"/>
                <a:cs typeface="Calibri"/>
              </a:rPr>
              <a:t>Created </a:t>
            </a:r>
            <a:r>
              <a:rPr sz="3732" spc="133" dirty="0">
                <a:solidFill>
                  <a:srgbClr val="414141"/>
                </a:solidFill>
                <a:latin typeface="Calibri"/>
                <a:cs typeface="Calibri"/>
              </a:rPr>
              <a:t>by </a:t>
            </a:r>
            <a:r>
              <a:rPr sz="3732" spc="120" dirty="0">
                <a:solidFill>
                  <a:srgbClr val="414141"/>
                </a:solidFill>
                <a:latin typeface="Calibri"/>
                <a:cs typeface="Calibri"/>
              </a:rPr>
              <a:t>Linus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Torvald </a:t>
            </a:r>
            <a:r>
              <a:rPr sz="3732" spc="-33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3732" spc="87" dirty="0">
                <a:solidFill>
                  <a:srgbClr val="414141"/>
                </a:solidFill>
                <a:latin typeface="Calibri"/>
                <a:cs typeface="Calibri"/>
              </a:rPr>
              <a:t>aid  </a:t>
            </a:r>
            <a:r>
              <a:rPr sz="3732" spc="-7" dirty="0">
                <a:solidFill>
                  <a:srgbClr val="414141"/>
                </a:solidFill>
                <a:latin typeface="Calibri"/>
                <a:cs typeface="Calibri"/>
              </a:rPr>
              <a:t>in </a:t>
            </a:r>
            <a:r>
              <a:rPr sz="3732" spc="107" dirty="0">
                <a:solidFill>
                  <a:srgbClr val="414141"/>
                </a:solidFill>
                <a:latin typeface="Calibri"/>
                <a:cs typeface="Calibri"/>
              </a:rPr>
              <a:t>Linux </a:t>
            </a:r>
            <a:r>
              <a:rPr sz="3732" spc="93" dirty="0">
                <a:solidFill>
                  <a:srgbClr val="414141"/>
                </a:solidFill>
                <a:latin typeface="Calibri"/>
                <a:cs typeface="Calibri"/>
              </a:rPr>
              <a:t>kernel</a:t>
            </a:r>
            <a:r>
              <a:rPr sz="3732" spc="227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732" spc="100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3732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24689" y="3858184"/>
            <a:ext cx="2319260" cy="2319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5"/>
          <p:cNvSpPr txBox="1"/>
          <p:nvPr/>
        </p:nvSpPr>
        <p:spPr>
          <a:xfrm>
            <a:off x="9849688" y="6180167"/>
            <a:ext cx="1033511" cy="386298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16929">
              <a:spcBef>
                <a:spcPts val="133"/>
              </a:spcBef>
            </a:pPr>
            <a:r>
              <a:rPr sz="2399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2399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399" spc="67" dirty="0">
                <a:solidFill>
                  <a:srgbClr val="414141"/>
                </a:solidFill>
                <a:latin typeface="Calibri"/>
                <a:cs typeface="Calibri"/>
              </a:rPr>
              <a:t>icon</a:t>
            </a:r>
            <a:endParaRPr sz="23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85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35E791-7449-4708-8DE9-182EC4D8A134}">
  <ds:schemaRefs>
    <ds:schemaRef ds:uri="4873beb7-5857-4685-be1f-d57550cc96c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</TotalTime>
  <Words>1003</Words>
  <Application>Microsoft Office PowerPoint</Application>
  <PresentationFormat>Custom</PresentationFormat>
  <Paragraphs>157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</vt:lpstr>
      <vt:lpstr>Century</vt:lpstr>
      <vt:lpstr>Lucida Console</vt:lpstr>
      <vt:lpstr>Times New Roman</vt:lpstr>
      <vt:lpstr>Retrospect</vt:lpstr>
      <vt:lpstr>Github Tutorial </vt:lpstr>
      <vt:lpstr>Overview</vt:lpstr>
      <vt:lpstr>1</vt:lpstr>
      <vt:lpstr>Install git</vt:lpstr>
      <vt:lpstr>Create Github account</vt:lpstr>
      <vt:lpstr>What is version control?</vt:lpstr>
      <vt:lpstr>2</vt:lpstr>
      <vt:lpstr>What is version control?</vt:lpstr>
      <vt:lpstr>What is git?</vt:lpstr>
      <vt:lpstr>What is git?</vt:lpstr>
      <vt:lpstr>3</vt:lpstr>
      <vt:lpstr>How does git work?</vt:lpstr>
      <vt:lpstr>Key Concepts: Snapshots</vt:lpstr>
      <vt:lpstr>Key Concepts: Commit</vt:lpstr>
      <vt:lpstr>Key Concepts: Commit</vt:lpstr>
      <vt:lpstr>Key Concepts: Repositories</vt:lpstr>
      <vt:lpstr>Key Concepts: Repositories</vt:lpstr>
      <vt:lpstr>Key Concepts: Repositories</vt:lpstr>
      <vt:lpstr>Key Concepts: Branches</vt:lpstr>
      <vt:lpstr>So, what does a typical project look like?</vt:lpstr>
      <vt:lpstr>So, what does a typical project look like?</vt:lpstr>
      <vt:lpstr>So, what is HEAD?</vt:lpstr>
      <vt:lpstr>So, what is HEAD?</vt:lpstr>
      <vt:lpstr>So, what is HEAD?</vt:lpstr>
      <vt:lpstr>So, what is MASTER?</vt:lpstr>
      <vt:lpstr>Key Concepts: Branching oﬀ of the master  branch</vt:lpstr>
      <vt:lpstr>Key Concepts: Branching oﬀ of the master  branch</vt:lpstr>
      <vt:lpstr>Key Concepts: Merging</vt:lpstr>
      <vt:lpstr>Key Concepts: How do you make a commit  anyway?</vt:lpstr>
      <vt:lpstr>PowerPoint Presentation</vt:lpstr>
      <vt:lpstr>Key Concepts: How do you make a commit  anyway?</vt:lpstr>
      <vt:lpstr>Key Concepts: How do you make a commit  anyway?</vt:lpstr>
      <vt:lpstr>4</vt:lpstr>
      <vt:lpstr>What is GitHub?</vt:lpstr>
      <vt:lpstr>What is GitHub?</vt:lpstr>
      <vt:lpstr>Additional Resources</vt:lpstr>
      <vt:lpstr>Additional Resources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Tutorial </dc:title>
  <dc:creator>Vishal Yelisetti</dc:creator>
  <cp:lastModifiedBy>Vishal Yelisetti</cp:lastModifiedBy>
  <cp:revision>3</cp:revision>
  <dcterms:created xsi:type="dcterms:W3CDTF">2018-11-14T22:39:50Z</dcterms:created>
  <dcterms:modified xsi:type="dcterms:W3CDTF">2018-11-14T22:54:13Z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